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Comfortaa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h1YjEjftkVqjWcl7EybAa3b/v0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1" name="Google Shape;18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9" name="Google Shape;19;p3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8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5" name="Google Shape;25;p38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31" name="Google Shape;31;p3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38" name="Google Shape;38;p40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4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6" name="Google Shape;56;p43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43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3" name="Google Shape;63;p44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4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0" name="Google Shape;70;p45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4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6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6" name="Google Shape;76;p46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4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4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0" y="-25246"/>
            <a:ext cx="9144000" cy="5193900"/>
          </a:xfrm>
          <a:prstGeom prst="rect">
            <a:avLst/>
          </a:prstGeom>
          <a:solidFill>
            <a:srgbClr val="EF54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 amt="11000"/>
          </a:blip>
          <a:srcRect/>
          <a:stretch/>
        </p:blipFill>
        <p:spPr>
          <a:xfrm>
            <a:off x="3857492" y="-775449"/>
            <a:ext cx="591503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1853200" y="843050"/>
            <a:ext cx="5049300" cy="19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0"/>
              <a:buFont typeface="Arial"/>
              <a:buNone/>
            </a:pPr>
            <a:r>
              <a:rPr lang="en" sz="11000" b="1" i="0" u="none" strike="noStrike" cap="none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KVAN</a:t>
            </a:r>
            <a:endParaRPr sz="11000" b="1" i="0" u="none" strike="noStrike" cap="none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784975" y="3000000"/>
            <a:ext cx="7760100" cy="13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" sz="3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Ráðstefna fyrir starfsfólk bókasafna</a:t>
            </a:r>
            <a:endParaRPr sz="3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17. októ</a:t>
            </a:r>
            <a:r>
              <a:rPr lang="en" sz="4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ber 2025</a:t>
            </a:r>
            <a:endParaRPr sz="4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endParaRPr/>
          </a:p>
        </p:txBody>
      </p:sp>
      <p:sp>
        <p:nvSpPr>
          <p:cNvPr id="96" name="Google Shape;96;p2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97" name="Google Shape;97;p2"/>
          <p:cNvSpPr/>
          <p:nvPr/>
        </p:nvSpPr>
        <p:spPr>
          <a:xfrm>
            <a:off x="0" y="-25246"/>
            <a:ext cx="9144000" cy="5193900"/>
          </a:xfrm>
          <a:prstGeom prst="rect">
            <a:avLst/>
          </a:prstGeom>
          <a:solidFill>
            <a:srgbClr val="EF54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 amt="11000"/>
          </a:blip>
          <a:srcRect/>
          <a:stretch/>
        </p:blipFill>
        <p:spPr>
          <a:xfrm>
            <a:off x="3857492" y="-775449"/>
            <a:ext cx="591503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 txBox="1"/>
          <p:nvPr/>
        </p:nvSpPr>
        <p:spPr>
          <a:xfrm>
            <a:off x="10620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275250" y="433500"/>
            <a:ext cx="85935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"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Sandra Björg Helgadóttir</a:t>
            </a:r>
            <a:endParaRPr sz="4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1829941" y="1382875"/>
            <a:ext cx="4911300" cy="3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KVAN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World Class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DWC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Ölgerðin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Rammagerðin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Bestseller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Verzlunarskólinn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Iðnaðarverkfræði Háskóli Íslands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MBA Loyola Marymount University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/>
          <p:nvPr/>
        </p:nvSpPr>
        <p:spPr>
          <a:xfrm>
            <a:off x="0" y="-25246"/>
            <a:ext cx="9144000" cy="5193900"/>
          </a:xfrm>
          <a:prstGeom prst="rect">
            <a:avLst/>
          </a:prstGeom>
          <a:solidFill>
            <a:srgbClr val="EF54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4"/>
          <p:cNvPicPr preferRelativeResize="0"/>
          <p:nvPr/>
        </p:nvPicPr>
        <p:blipFill rotWithShape="1">
          <a:blip r:embed="rId3">
            <a:alphaModFix amt="11000"/>
          </a:blip>
          <a:srcRect/>
          <a:stretch/>
        </p:blipFill>
        <p:spPr>
          <a:xfrm>
            <a:off x="-2130916" y="-633045"/>
            <a:ext cx="7265831" cy="631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3778" y="111860"/>
            <a:ext cx="936852" cy="1221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3498" y="544625"/>
            <a:ext cx="5315525" cy="3962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104754"/>
            <a:ext cx="9144000" cy="5193900"/>
          </a:xfrm>
          <a:prstGeom prst="rect">
            <a:avLst/>
          </a:prstGeom>
          <a:solidFill>
            <a:srgbClr val="EF54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5"/>
          <p:cNvPicPr preferRelativeResize="0"/>
          <p:nvPr/>
        </p:nvPicPr>
        <p:blipFill rotWithShape="1">
          <a:blip r:embed="rId3">
            <a:alphaModFix amt="11000"/>
          </a:blip>
          <a:srcRect/>
          <a:stretch/>
        </p:blipFill>
        <p:spPr>
          <a:xfrm>
            <a:off x="-2130916" y="-350195"/>
            <a:ext cx="7265831" cy="631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9503" y="104760"/>
            <a:ext cx="936852" cy="1221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85740" y="0"/>
            <a:ext cx="9329741" cy="5245774"/>
          </a:xfrm>
          <a:prstGeom prst="rect">
            <a:avLst/>
          </a:prstGeom>
          <a:solidFill>
            <a:srgbClr val="EF5400"/>
          </a:solidFill>
          <a:ln>
            <a:noFill/>
          </a:ln>
        </p:spPr>
      </p:pic>
      <p:sp>
        <p:nvSpPr>
          <p:cNvPr id="118" name="Google Shape;118;p5"/>
          <p:cNvSpPr/>
          <p:nvPr/>
        </p:nvSpPr>
        <p:spPr>
          <a:xfrm>
            <a:off x="475125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1901-1927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1825900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1928-1945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3081225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1946-1964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4283525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1965-1980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5485825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1981-1996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6641725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1997-2010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/>
          <p:nvPr/>
        </p:nvSpPr>
        <p:spPr>
          <a:xfrm>
            <a:off x="7809975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2011-?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"/>
          <p:cNvSpPr/>
          <p:nvPr/>
        </p:nvSpPr>
        <p:spPr>
          <a:xfrm>
            <a:off x="0" y="104754"/>
            <a:ext cx="9144000" cy="5193900"/>
          </a:xfrm>
          <a:prstGeom prst="rect">
            <a:avLst/>
          </a:prstGeom>
          <a:solidFill>
            <a:srgbClr val="EF54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6"/>
          <p:cNvPicPr preferRelativeResize="0"/>
          <p:nvPr/>
        </p:nvPicPr>
        <p:blipFill rotWithShape="1">
          <a:blip r:embed="rId3">
            <a:alphaModFix amt="11000"/>
          </a:blip>
          <a:srcRect/>
          <a:stretch/>
        </p:blipFill>
        <p:spPr>
          <a:xfrm>
            <a:off x="-2130916" y="-350195"/>
            <a:ext cx="7265831" cy="631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9503" y="104760"/>
            <a:ext cx="936852" cy="1221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85740" y="0"/>
            <a:ext cx="9329741" cy="5245774"/>
          </a:xfrm>
          <a:prstGeom prst="rect">
            <a:avLst/>
          </a:prstGeom>
          <a:solidFill>
            <a:srgbClr val="EF5400"/>
          </a:solidFill>
          <a:ln>
            <a:noFill/>
          </a:ln>
        </p:spPr>
      </p:pic>
      <p:sp>
        <p:nvSpPr>
          <p:cNvPr id="133" name="Google Shape;133;p6"/>
          <p:cNvSpPr/>
          <p:nvPr/>
        </p:nvSpPr>
        <p:spPr>
          <a:xfrm>
            <a:off x="475125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1901-1927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1825900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1928-1945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3081225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1946-1964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4283525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1965-1980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5485825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1981-1996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6641725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1997-2010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7809975" y="4191150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2011-?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1978625" y="3003375"/>
            <a:ext cx="5765700" cy="10182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Hvaða kynslóð tilheyrir þú? </a:t>
            </a:r>
            <a:endParaRPr sz="19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Hvaða persónueiginleikar einkenna þig / þína kynslóð?</a:t>
            </a:r>
            <a:endParaRPr sz="19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/>
          <p:nvPr/>
        </p:nvSpPr>
        <p:spPr>
          <a:xfrm>
            <a:off x="0" y="104754"/>
            <a:ext cx="9144000" cy="5193900"/>
          </a:xfrm>
          <a:prstGeom prst="rect">
            <a:avLst/>
          </a:prstGeom>
          <a:solidFill>
            <a:srgbClr val="EF54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7"/>
          <p:cNvPicPr preferRelativeResize="0"/>
          <p:nvPr/>
        </p:nvPicPr>
        <p:blipFill rotWithShape="1">
          <a:blip r:embed="rId3">
            <a:alphaModFix amt="11000"/>
          </a:blip>
          <a:srcRect/>
          <a:stretch/>
        </p:blipFill>
        <p:spPr>
          <a:xfrm>
            <a:off x="-2130916" y="-350195"/>
            <a:ext cx="7265831" cy="631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9503" y="104760"/>
            <a:ext cx="936852" cy="1221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85740" y="0"/>
            <a:ext cx="9329741" cy="5245774"/>
          </a:xfrm>
          <a:prstGeom prst="rect">
            <a:avLst/>
          </a:prstGeom>
          <a:solidFill>
            <a:srgbClr val="EF5400"/>
          </a:solidFill>
          <a:ln>
            <a:noFill/>
          </a:ln>
        </p:spPr>
      </p:pic>
      <p:sp>
        <p:nvSpPr>
          <p:cNvPr id="149" name="Google Shape;149;p7"/>
          <p:cNvSpPr/>
          <p:nvPr/>
        </p:nvSpPr>
        <p:spPr>
          <a:xfrm>
            <a:off x="365600" y="3310925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1901-1927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1716375" y="3310925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1928-1945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2971700" y="3310925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1946-1964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4174000" y="3310925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1965-1980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5376300" y="3310925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1981-1996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6532200" y="3310925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1997-2010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7700450" y="3310925"/>
            <a:ext cx="1155900" cy="4773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2011-?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326625" y="3951175"/>
            <a:ext cx="1155900" cy="9930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Öguð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Ákveðin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Seigla</a:t>
            </a:r>
            <a:endParaRPr sz="16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2932725" y="3951175"/>
            <a:ext cx="1155900" cy="9930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Keppnisskap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Sjálfsörugg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Félagslynd</a:t>
            </a:r>
            <a:endParaRPr sz="13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4135025" y="3951175"/>
            <a:ext cx="1155900" cy="9930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Sjálfstæð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Skeptísk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Sveigjanleg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5337325" y="3951175"/>
            <a:ext cx="1155900" cy="9930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Áhættusækin</a:t>
            </a:r>
            <a:endParaRPr sz="1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Metnaðarfull</a:t>
            </a:r>
            <a:endParaRPr sz="1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Sjálfmiðuð</a:t>
            </a:r>
            <a:endParaRPr sz="1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6493225" y="3951175"/>
            <a:ext cx="1155900" cy="9930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Skapandi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Opinn huga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Viðkvæm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7661475" y="3951175"/>
            <a:ext cx="1206300" cy="9930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Rökrétt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Hlutlaus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Sjálfsvitund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1680150" y="3951175"/>
            <a:ext cx="1206300" cy="993000"/>
          </a:xfrm>
          <a:prstGeom prst="roundRect">
            <a:avLst>
              <a:gd name="adj" fmla="val 16667"/>
            </a:avLst>
          </a:prstGeom>
          <a:solidFill>
            <a:srgbClr val="EF54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Hefðbundin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Þolinmóð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Ábyrg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/>
          <p:nvPr/>
        </p:nvSpPr>
        <p:spPr>
          <a:xfrm>
            <a:off x="0" y="-25246"/>
            <a:ext cx="9144000" cy="5193900"/>
          </a:xfrm>
          <a:prstGeom prst="rect">
            <a:avLst/>
          </a:prstGeom>
          <a:solidFill>
            <a:srgbClr val="EF54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8"/>
          <p:cNvPicPr preferRelativeResize="0"/>
          <p:nvPr/>
        </p:nvPicPr>
        <p:blipFill rotWithShape="1">
          <a:blip r:embed="rId3">
            <a:alphaModFix amt="11000"/>
          </a:blip>
          <a:srcRect/>
          <a:stretch/>
        </p:blipFill>
        <p:spPr>
          <a:xfrm>
            <a:off x="-2130916" y="-350195"/>
            <a:ext cx="7265831" cy="631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9503" y="104760"/>
            <a:ext cx="936852" cy="1221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8"/>
          <p:cNvPicPr preferRelativeResize="0"/>
          <p:nvPr/>
        </p:nvPicPr>
        <p:blipFill rotWithShape="1">
          <a:blip r:embed="rId5">
            <a:alphaModFix/>
          </a:blip>
          <a:srcRect l="42567" t="19227" r="27530" b="49633"/>
          <a:stretch/>
        </p:blipFill>
        <p:spPr>
          <a:xfrm>
            <a:off x="918050" y="658600"/>
            <a:ext cx="6009349" cy="3911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"/>
          <p:cNvSpPr/>
          <p:nvPr/>
        </p:nvSpPr>
        <p:spPr>
          <a:xfrm>
            <a:off x="0" y="-25246"/>
            <a:ext cx="9144000" cy="5193900"/>
          </a:xfrm>
          <a:prstGeom prst="rect">
            <a:avLst/>
          </a:prstGeom>
          <a:solidFill>
            <a:srgbClr val="EF54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9"/>
          <p:cNvPicPr preferRelativeResize="0"/>
          <p:nvPr/>
        </p:nvPicPr>
        <p:blipFill rotWithShape="1">
          <a:blip r:embed="rId3">
            <a:alphaModFix amt="11000"/>
          </a:blip>
          <a:srcRect/>
          <a:stretch/>
        </p:blipFill>
        <p:spPr>
          <a:xfrm>
            <a:off x="-2130916" y="-633045"/>
            <a:ext cx="7265831" cy="631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3778" y="111860"/>
            <a:ext cx="936852" cy="122198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9"/>
          <p:cNvSpPr txBox="1"/>
          <p:nvPr/>
        </p:nvSpPr>
        <p:spPr>
          <a:xfrm>
            <a:off x="748575" y="664725"/>
            <a:ext cx="5877600" cy="49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Hvaða samskiptaerfiðleikar geta komið upp einungis vegna kynslóðamunar?</a:t>
            </a:r>
            <a:endParaRPr sz="3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Hvernig getur það hjálpað okkur í samskiptum að þekkja einkenni mismunandi kynslóða?</a:t>
            </a:r>
            <a:endParaRPr sz="3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endParaRPr sz="10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1"/>
          <p:cNvSpPr/>
          <p:nvPr/>
        </p:nvSpPr>
        <p:spPr>
          <a:xfrm>
            <a:off x="0" y="-25246"/>
            <a:ext cx="9144000" cy="5193900"/>
          </a:xfrm>
          <a:prstGeom prst="rect">
            <a:avLst/>
          </a:prstGeom>
          <a:solidFill>
            <a:srgbClr val="EF54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11"/>
          <p:cNvPicPr preferRelativeResize="0"/>
          <p:nvPr/>
        </p:nvPicPr>
        <p:blipFill rotWithShape="1">
          <a:blip r:embed="rId3">
            <a:alphaModFix amt="11000"/>
          </a:blip>
          <a:srcRect/>
          <a:stretch/>
        </p:blipFill>
        <p:spPr>
          <a:xfrm>
            <a:off x="-2130916" y="-350195"/>
            <a:ext cx="7265831" cy="631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9503" y="104760"/>
            <a:ext cx="936852" cy="122198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1"/>
          <p:cNvSpPr txBox="1"/>
          <p:nvPr/>
        </p:nvSpPr>
        <p:spPr>
          <a:xfrm>
            <a:off x="4572000" y="3613150"/>
            <a:ext cx="5708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endParaRPr sz="5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1"/>
          <p:cNvSpPr txBox="1"/>
          <p:nvPr/>
        </p:nvSpPr>
        <p:spPr>
          <a:xfrm>
            <a:off x="769800" y="1485113"/>
            <a:ext cx="58776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Takk fyrir! </a:t>
            </a:r>
            <a:endParaRPr sz="4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 txBox="1"/>
          <p:nvPr/>
        </p:nvSpPr>
        <p:spPr>
          <a:xfrm>
            <a:off x="1113100" y="3023000"/>
            <a:ext cx="5877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On-screen Show (16:9)</PresentationFormat>
  <Paragraphs>63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Comfortaa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Heiðrún Dóra Eyvindardóttir</dc:creator>
  <cp:lastModifiedBy>Heiðrún Dóra Eyvindardóttir</cp:lastModifiedBy>
  <cp:revision>1</cp:revision>
  <dcterms:modified xsi:type="dcterms:W3CDTF">2025-10-17T08:46:50Z</dcterms:modified>
</cp:coreProperties>
</file>