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Kiona" panose="020B0604020202020204" charset="0"/>
      <p:regular r:id="rId23"/>
    </p:embeddedFont>
    <p:embeddedFont>
      <p:font typeface="Kiona Bold" panose="020B0604020202020204" charset="0"/>
      <p:regular r:id="rId24"/>
    </p:embeddedFont>
    <p:embeddedFont>
      <p:font typeface="League Spartan" panose="020B0604020202020204" charset="0"/>
      <p:regular r:id="rId25"/>
    </p:embeddedFont>
    <p:embeddedFont>
      <p:font typeface="Roboto" panose="02000000000000000000" pitchFamily="2" charset="0"/>
      <p:regular r:id="rId26"/>
      <p:bold r:id="rId27"/>
      <p:italic r:id="rId28"/>
      <p:boldItalic r:id="rId29"/>
    </p:embeddedFont>
    <p:embeddedFont>
      <p:font typeface="Roboto Bold" panose="020B0604020202020204" charset="0"/>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Komið þið sæl</a:t>
            </a:r>
          </a:p>
          <a:p>
            <a:r>
              <a:rPr lang="en-US"/>
              <a:t>Ég heiti Hrönn og er verkefnastjóri á Amtsbókasafninu á Akureyri – og ég ætla að segja ykkur aðeins frá Viku 17 og það sem meira er, ég ætla að reyna sannfæra ykkur um að taka þátt í verkefninu á næsta ári.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Til að byrja með, hvað er Vika 17?</a:t>
            </a:r>
          </a:p>
          <a:p>
            <a:endParaRPr lang="en-US"/>
          </a:p>
          <a:p>
            <a:r>
              <a:rPr lang="en-US"/>
              <a:t>Vika 17 er vitundarvakningarátak um heimsmarkmiðin á bókasöfnum en þá bjóða bókasöfn upp á ýmsa viðburði og fræðslu tengda heimsmarkmiðunum 17. Þetta er verkefni sem á uppruna sinn að rekja til Danmerkur og markmiðið er gera vikuna að alþjóðlegu átaki. </a:t>
            </a:r>
          </a:p>
          <a:p>
            <a:endParaRPr lang="en-US"/>
          </a:p>
          <a:p>
            <a:r>
              <a:rPr lang="en-US"/>
              <a:t>Okkur er kannski ekkert sérstaklega tamt að hugsa í vikum eins og daninn, en eins og nafnið gefur til kynna þá fer átakið fram í 17. viku ársins sem er seinni part apríl.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Þið kannist auðvitað við heimsmarkmið Sameinuðu þjóðanna, þetta eru markmið um sjálfbæra þróun og taka til efnahagslegra, félagslegra og umhverfislegra þátta. Þessir þættir tengjast allir allir, þannig að það er ekki hægt að vinna að efnahagslegum þáttum án þess að það hafi áhrif á félagslega og umhverfislega þætti, og svo öfugt. </a:t>
            </a:r>
          </a:p>
          <a:p>
            <a:endParaRPr lang="en-US"/>
          </a:p>
          <a:p>
            <a:r>
              <a:rPr lang="en-US"/>
              <a:t>Markmiðin eru 17 talsins eins og þið sjáið, og gegnum gangandi eru 5 meginþemu – mannkynið, jörðin, hagsæld, friður og samstarf. Þannig að þið sjáið að þetta er ótrúlega vítt og umfangsmikið og heimsmarkmiðin ættu í rauninni að hafa áhrif á allt okkar líf. </a:t>
            </a:r>
          </a:p>
          <a:p>
            <a:endParaRPr lang="en-US"/>
          </a:p>
          <a:p>
            <a:r>
              <a:rPr lang="en-US"/>
              <a:t>En einmitt vegna þess hve víðtæk þau er er mjög auðvelt að tengja verkefni og viðburði við markmiðin.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Verkefnið fer fyrst af stað í Danmörku árið 2022 og það er eiginlega alveg lygilegt hvað það hefur vaxið hratt. Fyrsta árið tóku 4 bókasöfn þátt, núna fjórum árum síðar taka 90 % danskra almenningsbókasafna þátt í verkefninu, auk nokkurra háskóla- og skólabókasafna. </a:t>
            </a:r>
          </a:p>
          <a:p>
            <a:r>
              <a:rPr lang="en-US"/>
              <a:t>Síðustu tvö árin hefur verkefnið líka dreift sér til fleiri landa og eins og ég sagði áðan er makrmiðið gera Viku 17 að alheims vitundarvakningarátaki á bókasöfnum. Hér sjáið þið einmitt manninn á bakvið verkefnið, það er hann Thomas Sture Rasmusen hjá dönsu bókasafnasamtökunum, öðlingur mikill! Og þarna erum við einmitt að skála í blómapottum á Next Library núna í vor.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Svona til gamans þá er hér yfirlit yfir þau lönd sem hafa staðfest þátttöku á næsta ári. Vika 17 verður líka eitt af viðfangsefnum EBLIDA ráðstefnunnar sem verður í Prag  í vor. Þannig að þið sjáið að það er blússandi útrás í gangi. </a:t>
            </a:r>
          </a:p>
          <a:p>
            <a:endParaRPr lang="en-US"/>
          </a:p>
          <a:p>
            <a:r>
              <a:rPr lang="en-US"/>
              <a:t>Við á Amtsbókasafninu tökum fyrst þátt í prufukeyrslu á verkefninu í fyrra, og ég skal alveg viðurkenna að mín fyrstu viðbrögð...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voru frekar dræm. Apríl er barnamenningamánuður hjá okkur og nóg um að vera og ég var ekki alveg að nenna að bæta við fullt af einhverjum nýjum viðburðum ofan á það. Þannig að ég gaf það út að við myndum bara hafa þetta smátt í sniðum, hafa kannski einn eða tvo viðburði.</a:t>
            </a:r>
          </a:p>
          <a:p>
            <a:r>
              <a:rPr lang="en-US"/>
              <a:t>Svo fór ég náttúrulega bara að skoða málið og sá að eitthvað af því sem við vorum þegar með á dagskrá féll mjög vel að markmiðum vikunnar og afþví það var svo auðvelt þá ákváðum við að bæta aðeins við.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Þannig að það sem áttu bara að vera einn eða tveir litlir viðburðir voru allt í einu orðnir 5.	</a:t>
            </a:r>
          </a:p>
          <a:p>
            <a:r>
              <a:rPr lang="en-US"/>
              <a:t>Á dagskrá barnamenningarhátíðar voru þegar skartgripasmiðja úr endurunnum efnivið og bývaxpappírssmiðja fyrir börn og ungmenni. Listakonan sem sá um þessa viðburði var alveg til í að færa viðburðina um nokkra daga svo þeir væru í réttri viku og að þeir væru auglýstir bæði undir formerkjum Barnamenningarhátíðar og Viku 17. </a:t>
            </a:r>
          </a:p>
          <a:p>
            <a:r>
              <a:rPr lang="en-US"/>
              <a:t>Við bættum svo við plokkbingói, plöntuskiptum, sem við ætluðum hvort eð er að vera með í maí, og sáningarverkstæði. Þar fengum við hana Heiðrúnu sem sér um matjurtagarða Akureyrar til þessa leiðbeina og börn og fullorðnir sáðu í klósettpappírsrúllur, eggjabakka og jógúrtdollur. Við fengum sumarblóm frá Lystigarðinum á Akureyri og Heiðrún kenndi hvernig best er að prikkla. Svo notuðum við auðvitað tækifærið og kynntum fræsafnið okkar.</a:t>
            </a:r>
          </a:p>
          <a:p>
            <a:r>
              <a:rPr lang="en-US"/>
              <a:t>	</a:t>
            </a:r>
          </a:p>
          <a:p>
            <a:r>
              <a:rPr lang="en-US"/>
              <a:t>Auðvitað var þátttakan misjöfn en heilt yfir gekk þetta bara eins og í sögu og ekki mikið auka álag á starfsfólk.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Þannig að það var ekkert því til fyrirstöðu að fara í allsherjar útrás og hafa viku 17 á landsvísu 2025. Kynningarbréf var sent á forstöðumenn almenningsbókasafna – ég vona að þau hafi öll fengið póst, ef ekki þá biðst ég afsökunar á því, það var enginn viljandi skilinn út undan.</a:t>
            </a:r>
          </a:p>
          <a:p>
            <a:endParaRPr lang="en-US"/>
          </a:p>
          <a:p>
            <a:r>
              <a:rPr lang="en-US"/>
              <a:t>Þó nokkur bókasöfn gripu boltann og það voru ótrúlega flottir og fjölbreyttir viðburðir víða um land núna í apríl síðastliðnum. Þar á meðal: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Á Bókasafni Kópavogs var meðal annars kassasmiðja, leiksýning, opið hús fyrir hælisleitendur og flóttafólk og svo notuðu þau tækifærið og störtuðu verkefninu Umhverfisofurhetjunni sem þau vinna í samstarfi við Náttúrufræðistofu Kópavogs – vikrkilega flott verkefni, ég mæli með að þið kynnið ykkur það.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Á bókasafninu á Ísafirði var meðal annars netasmiðja, þar sem netagerðarmeistari kenndi fólki að búa til slitsterka poka úr netaafgöngum, það verkefni var unnið í samstarfi við Hampiðjuna á Ísafirði sem útvegaði öll tæki og tól ásamt netaafgöngum og spottum.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Á Borgarbókasafninu í Úlfasárdal var meðal annars kaffiskrúbbsgerð og veifugerð. </a:t>
            </a:r>
          </a:p>
          <a:p>
            <a:endParaRPr lang="en-US"/>
          </a:p>
          <a:p>
            <a:r>
              <a:rPr lang="en-US"/>
              <a:t>Á Amtsbókasafninu í Stykkishólmi var fyrirlestur um áhrif textíls á umhverfið og á Amtsbókasafninu á Akureyri vorum við meðal annars með strandhreinsidag ásamt Ocean Missions samtökunum og svo listasmiðju þar sem sköpuð voru listaverk úr gömlum netakúlum og öðrum sem fannst í streindhreinsuninni daginn áður.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Á flestum söfnum voru svo plokkbingó, ýmiskonar skiptimarkaðir og bókaútstillingar. Þetta er bara brot af dagskránni enda voru fleiri bókasöfn sem tóku þátt, Bókasafn Garðabæjar, Bókasafn Seltjarnarness og Héraðsbókasafn Rangæinga svo einhver séu nefnd.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Í einhverjum tilvikum voru þetta viðburðir sem hefðu farið fram hvort eð er en smellpössuðu í Viku 17 þemað – svo þið sjáið að það þarf ekki endilega að vera flókið eða mikil auka vinna fólgin í því að taka þátt. Margt af því starfi sem þegar er unnið á bókasöfnum fellur nú þegar mjög vel að heimsmarkmiðunum.</a:t>
            </a:r>
          </a:p>
          <a:p>
            <a:endParaRPr lang="en-US"/>
          </a:p>
          <a:p>
            <a:r>
              <a:rPr lang="en-US"/>
              <a:t>Annað sem þið tókuð kannski eftir í þessari upptalningu er samstarf við aðila í nærsamfélaginu – Náttúrufræðistofnin Kópavogs, Hampiðjan og Ocean Missions. Það er svo ótúlega mikið af flottu starfi og fólki að vinna að sjálfbærni í einhverri mynd.</a:t>
            </a:r>
          </a:p>
          <a:p>
            <a:endParaRPr lang="en-US"/>
          </a:p>
          <a:p>
            <a:r>
              <a:rPr lang="en-US"/>
              <a:t>Þannig að ég hvet ykkur til þess að vera dugleg að líta í kringum ykkur og ég þori næstum að ábyrgjast að þið finnið einhverja geggjaða samstarfsaðila í nærumhverfi ykkar.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við þurfum heldur ekki að finna upp hjólið því það er nú þegar til fullt af flottum hugmyndum og verkefnum á bókasöfnum víða um heim sem þið getið aðlagað að ykkar söfnum. Hér er til að mynda bæklingur frá Danmörku, á ensku,  um verkefni í anda heimsmarkmiðanna (qr kóði) og þið hafið fullt leyfi til þess að nýta ykkur þær hugmyndir sem þarna eru:</a:t>
            </a:r>
          </a:p>
          <a:p>
            <a:endParaRPr lang="en-US"/>
          </a:p>
          <a:p>
            <a:r>
              <a:rPr lang="en-US"/>
              <a:t>Að sauma taupoka úr gömlum stuttermabolum</a:t>
            </a:r>
          </a:p>
          <a:p>
            <a:r>
              <a:rPr lang="en-US"/>
              <a:t>Átak þar sem gestir eru hvattir til að mæta með sinn eigin kaffibolla á viðburði</a:t>
            </a:r>
          </a:p>
          <a:p>
            <a:r>
              <a:rPr lang="en-US"/>
              <a:t>Gönguferðir skipulagðar frá bókasfninu</a:t>
            </a:r>
          </a:p>
          <a:p>
            <a:r>
              <a:rPr lang="en-US"/>
              <a:t>Fataviðgerðir </a:t>
            </a:r>
          </a:p>
          <a:p>
            <a:r>
              <a:rPr lang="en-US"/>
              <a:t>Skiptimarkaðir </a:t>
            </a:r>
          </a:p>
          <a:p>
            <a:r>
              <a:rPr lang="en-US"/>
              <a:t>Samfélagsmáltíðir</a:t>
            </a:r>
          </a:p>
          <a:p>
            <a:r>
              <a:rPr lang="en-US"/>
              <a:t>Og allskonar skemmtilegt. </a:t>
            </a:r>
          </a:p>
          <a:p>
            <a:endParaRPr lang="en-US"/>
          </a:p>
          <a:p>
            <a:r>
              <a:rPr lang="en-US"/>
              <a:t>Ég mæli með að þið skoðið þennan bækling, sérstaklega kannski í seinni helmingi bæklingsins.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Þá erum við einnig að vinna í því að þýða efni yfir á íslensku og gera aðgengilegt fyrir öll bókasöfn á landinu. Eitt af því sem er tilbúið er þessi gátlisti fyrir fjölskyldur frá bókasafninu í Herning. Hann er hugsaður þannig fjölskyldur velja sér að minnsta kosti þrjú atriði af listanum og framkvæma saman.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það er örlítið ljón í veginum – smá babb í bátnum... Vika 17 hittir yfirleitt á sumardaginn fyrsta hér á landi sem er vissulega svolítið óheppilegt með tilliti til auka lokunardaga á flestum bókasöfnum. Þessi vika varð auðvitað fyrir valinu vegna þess að heimamarkmiðin er 17 talsins. </a:t>
            </a:r>
          </a:p>
          <a:p>
            <a:endParaRPr lang="en-US"/>
          </a:p>
          <a:p>
            <a:r>
              <a:rPr lang="en-US"/>
              <a:t>En að mínu mati þá er tilgangur og markmið verkefnisins er mikilvægara heldur en að hengja sig í tilteknar dagsetningar – svo ef það  hentar starfseminni á ykkar bókasöfnum betur að teygja verkefnið í vikuna fyrir eða eftir, þá er um að gera að gera það. Bókasafnið á Ísafirði var til að mynda með sína viðburði vikuna á eftir og var með þrusumætingu. Svo er náttúrulega Stóri Pokkdagurinn síðasta sunnudag í apríl og það er líka um að gera að tengja verkefnið við þann dag. </a:t>
            </a:r>
          </a:p>
          <a:p>
            <a:endParaRPr lang="en-US"/>
          </a:p>
          <a:p>
            <a:r>
              <a:rPr lang="en-US"/>
              <a:t>Við bara sníðum okkur stakk eftir vexti.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Í Danmörku eru þau farin að vera með þema á hverju ári. 2026 ætla þau að leggja áherslu á markmið 2 – Ekkert hungur.</a:t>
            </a:r>
          </a:p>
          <a:p>
            <a:endParaRPr lang="en-US"/>
          </a:p>
          <a:p>
            <a:r>
              <a:rPr lang="en-US"/>
              <a:t>Mig langar að leggja til að við reynum að hengja okkur svolítið á það þema sem þau eru með þar og reyna að vera með einhverja viðburði og fræðslu tengda þema þess árs. Það getur til dæmis verið diskósúpa, fræðsla um afganganýtingu, matjurtaræktun, pálínuboð, hvað sem ykkur dettur í hug. </a:t>
            </a:r>
          </a:p>
          <a:p>
            <a:endParaRPr lang="en-US"/>
          </a:p>
          <a:p>
            <a:r>
              <a:rPr lang="en-US"/>
              <a:t>Það þýðir samt alls ekki að allir viðburðirnir þurfi að tengjast þemana – þvert á móti, allt sem hægt er að tengja heimsmarkmiðunum á heima í þessari viku.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Ég vona innilega að enn fleiri íslensk bókasöfn taki þátt á næsta ári, svo ef þið viljið skrá ykkur sem þáttökuaðila eða einfaldlega bara forvitnast meira um verkefnið, þá skuluð þið endilega hafa samband við mig.</a:t>
            </a:r>
          </a:p>
          <a:p>
            <a:endParaRPr lang="en-US"/>
          </a:p>
          <a:p>
            <a:r>
              <a:rPr lang="en-US"/>
              <a:t>Þá ætla ég einnig að nota tækifærið og auglýsa hér með eftir áhugasömum aðilum til þess að vera með mér og fulltrúa Upplýsingar í smá vinnuhópi til þess að halda utan um Viku 17 og stefna að því að vera með eitthvern sameiginlegan viðburð á þeim bókasöfnum sem  taka þátt árið 2026.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Að lokum vil ég aðeins misnota aðstöðu mína og og benda ykkur á vefráðstefnu Nordic libraries for sustainability sem verður í beinu streymi þriðjudaginn 11. nóvember kl. 9. Það kostar ekkert og þarf ekki að skrá sig, þannig að ég hvet ykkur eindregið til þess að kíkja.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Ég ætla að enda á þessari glæru aftur því ég vona að ég hafi náð að sannfæra einhver hér inni um að taka þátt á næsta ári – og ég minni á að þetta er ekki bara fyrir almenningsbókasöfn heldur öll bókasöfn.</a:t>
            </a:r>
          </a:p>
          <a:p>
            <a:endParaRPr lang="en-US"/>
          </a:p>
          <a:p>
            <a:r>
              <a:rPr lang="en-US"/>
              <a:t>Ég vona að ég fái fullt af hnippum og tölvupóstum.</a:t>
            </a:r>
          </a:p>
          <a:p>
            <a:endParaRPr lang="en-US"/>
          </a:p>
          <a:p>
            <a:r>
              <a:rPr lang="en-US"/>
              <a:t>Takk fyrir mig.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1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38.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4.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2022172" y="694292"/>
            <a:ext cx="10656785" cy="8898416"/>
          </a:xfrm>
          <a:custGeom>
            <a:avLst/>
            <a:gdLst/>
            <a:ahLst/>
            <a:cxnLst/>
            <a:rect l="l" t="t" r="r" b="b"/>
            <a:pathLst>
              <a:path w="10656785" h="8898416">
                <a:moveTo>
                  <a:pt x="0" y="0"/>
                </a:moveTo>
                <a:lnTo>
                  <a:pt x="10656785" y="0"/>
                </a:lnTo>
                <a:lnTo>
                  <a:pt x="10656785" y="8898416"/>
                </a:lnTo>
                <a:lnTo>
                  <a:pt x="0" y="8898416"/>
                </a:lnTo>
                <a:lnTo>
                  <a:pt x="0" y="0"/>
                </a:lnTo>
                <a:close/>
              </a:path>
            </a:pathLst>
          </a:custGeom>
          <a:blipFill>
            <a:blip r:embed="rId3"/>
            <a:stretch>
              <a:fillRect/>
            </a:stretch>
          </a:blipFill>
        </p:spPr>
        <p:txBody>
          <a:bodyPr/>
          <a:lstStyle/>
          <a:p>
            <a:endParaRPr lang="is-IS"/>
          </a:p>
        </p:txBody>
      </p:sp>
      <p:sp>
        <p:nvSpPr>
          <p:cNvPr id="3" name="Freeform 3"/>
          <p:cNvSpPr/>
          <p:nvPr/>
        </p:nvSpPr>
        <p:spPr>
          <a:xfrm>
            <a:off x="12749743" y="8208144"/>
            <a:ext cx="5538257" cy="2769129"/>
          </a:xfrm>
          <a:custGeom>
            <a:avLst/>
            <a:gdLst/>
            <a:ahLst/>
            <a:cxnLst/>
            <a:rect l="l" t="t" r="r" b="b"/>
            <a:pathLst>
              <a:path w="5538257" h="2769129">
                <a:moveTo>
                  <a:pt x="0" y="0"/>
                </a:moveTo>
                <a:lnTo>
                  <a:pt x="5538257" y="0"/>
                </a:lnTo>
                <a:lnTo>
                  <a:pt x="5538257" y="2769128"/>
                </a:lnTo>
                <a:lnTo>
                  <a:pt x="0" y="2769128"/>
                </a:lnTo>
                <a:lnTo>
                  <a:pt x="0" y="0"/>
                </a:lnTo>
                <a:close/>
              </a:path>
            </a:pathLst>
          </a:custGeom>
          <a:blipFill>
            <a:blip r:embed="rId4"/>
            <a:stretch>
              <a:fillRect/>
            </a:stretch>
          </a:blipFill>
        </p:spPr>
        <p:txBody>
          <a:bodyPr/>
          <a:lstStyle/>
          <a:p>
            <a:endParaRPr lang="is-IS"/>
          </a:p>
        </p:txBody>
      </p:sp>
      <p:sp>
        <p:nvSpPr>
          <p:cNvPr id="4" name="TextBox 4"/>
          <p:cNvSpPr txBox="1"/>
          <p:nvPr/>
        </p:nvSpPr>
        <p:spPr>
          <a:xfrm>
            <a:off x="13563600" y="8248718"/>
            <a:ext cx="3840110" cy="834390"/>
          </a:xfrm>
          <a:prstGeom prst="rect">
            <a:avLst/>
          </a:prstGeom>
        </p:spPr>
        <p:txBody>
          <a:bodyPr wrap="square" lIns="0" tIns="0" rIns="0" bIns="0" rtlCol="0" anchor="t">
            <a:spAutoFit/>
          </a:bodyPr>
          <a:lstStyle/>
          <a:p>
            <a:pPr algn="r">
              <a:lnSpc>
                <a:spcPts val="3359"/>
              </a:lnSpc>
            </a:pPr>
            <a:r>
              <a:rPr lang="en-US" sz="2400" dirty="0">
                <a:solidFill>
                  <a:srgbClr val="000000"/>
                </a:solidFill>
                <a:latin typeface="Roboto"/>
                <a:ea typeface="Roboto"/>
                <a:cs typeface="Roboto"/>
                <a:sym typeface="Roboto"/>
              </a:rPr>
              <a:t>Hrönn </a:t>
            </a:r>
            <a:r>
              <a:rPr lang="en-US" sz="2400" dirty="0" err="1">
                <a:solidFill>
                  <a:srgbClr val="000000"/>
                </a:solidFill>
                <a:latin typeface="Roboto"/>
                <a:ea typeface="Roboto"/>
                <a:cs typeface="Roboto"/>
                <a:sym typeface="Roboto"/>
              </a:rPr>
              <a:t>Soffíu</a:t>
            </a:r>
            <a:r>
              <a:rPr lang="en-US" sz="2400" dirty="0">
                <a:solidFill>
                  <a:srgbClr val="000000"/>
                </a:solidFill>
                <a:latin typeface="Roboto"/>
                <a:ea typeface="Roboto"/>
                <a:cs typeface="Roboto"/>
                <a:sym typeface="Roboto"/>
              </a:rPr>
              <a:t> Björgvinsdóttir</a:t>
            </a:r>
          </a:p>
          <a:p>
            <a:pPr algn="r">
              <a:lnSpc>
                <a:spcPts val="3359"/>
              </a:lnSpc>
            </a:pPr>
            <a:r>
              <a:rPr lang="en-US" sz="2400" dirty="0">
                <a:solidFill>
                  <a:srgbClr val="000000"/>
                </a:solidFill>
                <a:latin typeface="Roboto"/>
                <a:ea typeface="Roboto"/>
                <a:cs typeface="Roboto"/>
                <a:sym typeface="Roboto"/>
              </a:rPr>
              <a:t>hronnb@amtsbok.is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3764072" y="83760"/>
            <a:ext cx="6573328" cy="4114800"/>
          </a:xfrm>
          <a:custGeom>
            <a:avLst/>
            <a:gdLst/>
            <a:ahLst/>
            <a:cxnLst/>
            <a:rect l="l" t="t" r="r" b="b"/>
            <a:pathLst>
              <a:path w="6573328" h="4114800">
                <a:moveTo>
                  <a:pt x="0" y="0"/>
                </a:moveTo>
                <a:lnTo>
                  <a:pt x="6573329" y="0"/>
                </a:lnTo>
                <a:lnTo>
                  <a:pt x="657332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is-IS"/>
          </a:p>
        </p:txBody>
      </p:sp>
      <p:sp>
        <p:nvSpPr>
          <p:cNvPr id="4" name="Freeform 4"/>
          <p:cNvSpPr/>
          <p:nvPr/>
        </p:nvSpPr>
        <p:spPr>
          <a:xfrm>
            <a:off x="0" y="4198560"/>
            <a:ext cx="6222760" cy="4114800"/>
          </a:xfrm>
          <a:custGeom>
            <a:avLst/>
            <a:gdLst/>
            <a:ahLst/>
            <a:cxnLst/>
            <a:rect l="l" t="t" r="r" b="b"/>
            <a:pathLst>
              <a:path w="6222760" h="4114800">
                <a:moveTo>
                  <a:pt x="0" y="0"/>
                </a:moveTo>
                <a:lnTo>
                  <a:pt x="6222760" y="0"/>
                </a:lnTo>
                <a:lnTo>
                  <a:pt x="622276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is-IS"/>
          </a:p>
        </p:txBody>
      </p:sp>
      <p:sp>
        <p:nvSpPr>
          <p:cNvPr id="5" name="Freeform 5"/>
          <p:cNvSpPr/>
          <p:nvPr/>
        </p:nvSpPr>
        <p:spPr>
          <a:xfrm>
            <a:off x="3452412" y="1127760"/>
            <a:ext cx="16230600" cy="7648670"/>
          </a:xfrm>
          <a:custGeom>
            <a:avLst/>
            <a:gdLst/>
            <a:ahLst/>
            <a:cxnLst/>
            <a:rect l="l" t="t" r="r" b="b"/>
            <a:pathLst>
              <a:path w="16230600" h="7648670">
                <a:moveTo>
                  <a:pt x="0" y="0"/>
                </a:moveTo>
                <a:lnTo>
                  <a:pt x="16230600" y="0"/>
                </a:lnTo>
                <a:lnTo>
                  <a:pt x="16230600" y="7648670"/>
                </a:lnTo>
                <a:lnTo>
                  <a:pt x="0" y="7648670"/>
                </a:lnTo>
                <a:lnTo>
                  <a:pt x="0" y="0"/>
                </a:lnTo>
                <a:close/>
              </a:path>
            </a:pathLst>
          </a:custGeom>
          <a:blipFill>
            <a:blip r:embed="rId8"/>
            <a:stretch>
              <a:fillRect/>
            </a:stretch>
          </a:blipFill>
        </p:spPr>
        <p:txBody>
          <a:bodyPr/>
          <a:lstStyle/>
          <a:p>
            <a:endParaRPr lang="is-IS"/>
          </a:p>
        </p:txBody>
      </p:sp>
      <p:sp>
        <p:nvSpPr>
          <p:cNvPr id="6" name="TextBox 6"/>
          <p:cNvSpPr txBox="1"/>
          <p:nvPr/>
        </p:nvSpPr>
        <p:spPr>
          <a:xfrm>
            <a:off x="6825002" y="4221419"/>
            <a:ext cx="10232987" cy="4091940"/>
          </a:xfrm>
          <a:prstGeom prst="rect">
            <a:avLst/>
          </a:prstGeom>
        </p:spPr>
        <p:txBody>
          <a:bodyPr lIns="0" tIns="0" rIns="0" bIns="0" rtlCol="0" anchor="t">
            <a:spAutoFit/>
          </a:bodyPr>
          <a:lstStyle/>
          <a:p>
            <a:pPr marL="842007" lvl="1" indent="-421003" algn="l">
              <a:lnSpc>
                <a:spcPts val="5459"/>
              </a:lnSpc>
              <a:buFont typeface="Arial"/>
              <a:buChar char="•"/>
            </a:pPr>
            <a:r>
              <a:rPr lang="en-US" sz="3899">
                <a:solidFill>
                  <a:srgbClr val="000000"/>
                </a:solidFill>
                <a:latin typeface="Roboto"/>
                <a:ea typeface="Roboto"/>
                <a:cs typeface="Roboto"/>
                <a:sym typeface="Roboto"/>
              </a:rPr>
              <a:t>Vitundarvakningarátak um heimsmarkmið Sameinuðu þjóðanna</a:t>
            </a:r>
          </a:p>
          <a:p>
            <a:pPr algn="l">
              <a:lnSpc>
                <a:spcPts val="5459"/>
              </a:lnSpc>
            </a:pPr>
            <a:endParaRPr lang="en-US" sz="3899">
              <a:solidFill>
                <a:srgbClr val="000000"/>
              </a:solidFill>
              <a:latin typeface="Roboto"/>
              <a:ea typeface="Roboto"/>
              <a:cs typeface="Roboto"/>
              <a:sym typeface="Roboto"/>
            </a:endParaRPr>
          </a:p>
          <a:p>
            <a:pPr marL="842007" lvl="1" indent="-421003" algn="l">
              <a:lnSpc>
                <a:spcPts val="5459"/>
              </a:lnSpc>
              <a:buFont typeface="Arial"/>
              <a:buChar char="•"/>
            </a:pPr>
            <a:r>
              <a:rPr lang="en-US" sz="3899">
                <a:solidFill>
                  <a:srgbClr val="000000"/>
                </a:solidFill>
                <a:latin typeface="Roboto"/>
                <a:ea typeface="Roboto"/>
                <a:cs typeface="Roboto"/>
                <a:sym typeface="Roboto"/>
              </a:rPr>
              <a:t>Viðburðir og fræðsla á bókasöfnum</a:t>
            </a:r>
          </a:p>
          <a:p>
            <a:pPr algn="l">
              <a:lnSpc>
                <a:spcPts val="5459"/>
              </a:lnSpc>
            </a:pPr>
            <a:endParaRPr lang="en-US" sz="3899">
              <a:solidFill>
                <a:srgbClr val="000000"/>
              </a:solidFill>
              <a:latin typeface="Roboto"/>
              <a:ea typeface="Roboto"/>
              <a:cs typeface="Roboto"/>
              <a:sym typeface="Roboto"/>
            </a:endParaRPr>
          </a:p>
          <a:p>
            <a:pPr marL="842007" lvl="1" indent="-421003" algn="l">
              <a:lnSpc>
                <a:spcPts val="5459"/>
              </a:lnSpc>
              <a:buFont typeface="Arial"/>
              <a:buChar char="•"/>
            </a:pPr>
            <a:r>
              <a:rPr lang="en-US" sz="3899">
                <a:solidFill>
                  <a:srgbClr val="000000"/>
                </a:solidFill>
                <a:latin typeface="Roboto"/>
                <a:ea typeface="Roboto"/>
                <a:cs typeface="Roboto"/>
                <a:sym typeface="Roboto"/>
              </a:rPr>
              <a:t>Á uppruna sinn að rekja til Danmerkur</a:t>
            </a:r>
          </a:p>
        </p:txBody>
      </p:sp>
      <p:sp>
        <p:nvSpPr>
          <p:cNvPr id="7" name="TextBox 7"/>
          <p:cNvSpPr txBox="1"/>
          <p:nvPr/>
        </p:nvSpPr>
        <p:spPr>
          <a:xfrm>
            <a:off x="4202612" y="1726487"/>
            <a:ext cx="5855787" cy="1021717"/>
          </a:xfrm>
          <a:prstGeom prst="rect">
            <a:avLst/>
          </a:prstGeom>
        </p:spPr>
        <p:txBody>
          <a:bodyPr wrap="square" lIns="0" tIns="0" rIns="0" bIns="0" rtlCol="0" anchor="t">
            <a:spAutoFit/>
          </a:bodyPr>
          <a:lstStyle/>
          <a:p>
            <a:pPr algn="ctr">
              <a:lnSpc>
                <a:spcPts val="8259"/>
              </a:lnSpc>
            </a:pPr>
            <a:r>
              <a:rPr lang="en-US" sz="5899" b="1" dirty="0" err="1">
                <a:solidFill>
                  <a:srgbClr val="000000"/>
                </a:solidFill>
                <a:latin typeface="Roboto Bold"/>
                <a:ea typeface="Roboto Bold"/>
                <a:cs typeface="Roboto Bold"/>
                <a:sym typeface="Roboto Bold"/>
              </a:rPr>
              <a:t>Hvað</a:t>
            </a:r>
            <a:r>
              <a:rPr lang="en-US" sz="5899" b="1" dirty="0">
                <a:solidFill>
                  <a:srgbClr val="000000"/>
                </a:solidFill>
                <a:latin typeface="Roboto Bold"/>
                <a:ea typeface="Roboto Bold"/>
                <a:cs typeface="Roboto Bold"/>
                <a:sym typeface="Roboto Bold"/>
              </a:rPr>
              <a:t> er Vika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0" y="851337"/>
            <a:ext cx="14404899" cy="7202450"/>
          </a:xfrm>
          <a:custGeom>
            <a:avLst/>
            <a:gdLst/>
            <a:ahLst/>
            <a:cxnLst/>
            <a:rect l="l" t="t" r="r" b="b"/>
            <a:pathLst>
              <a:path w="14404899" h="7202450">
                <a:moveTo>
                  <a:pt x="0" y="0"/>
                </a:moveTo>
                <a:lnTo>
                  <a:pt x="14404899" y="0"/>
                </a:lnTo>
                <a:lnTo>
                  <a:pt x="14404899" y="7202450"/>
                </a:lnTo>
                <a:lnTo>
                  <a:pt x="0" y="7202450"/>
                </a:lnTo>
                <a:lnTo>
                  <a:pt x="0" y="0"/>
                </a:lnTo>
                <a:close/>
              </a:path>
            </a:pathLst>
          </a:custGeom>
          <a:blipFill>
            <a:blip r:embed="rId4"/>
            <a:stretch>
              <a:fillRect/>
            </a:stretch>
          </a:blipFill>
        </p:spPr>
        <p:txBody>
          <a:bodyPr/>
          <a:lstStyle/>
          <a:p>
            <a:endParaRPr lang="is-I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11136569" y="7529664"/>
            <a:ext cx="6122731" cy="2022259"/>
          </a:xfrm>
          <a:custGeom>
            <a:avLst/>
            <a:gdLst/>
            <a:ahLst/>
            <a:cxnLst/>
            <a:rect l="l" t="t" r="r" b="b"/>
            <a:pathLst>
              <a:path w="6122731" h="2022259">
                <a:moveTo>
                  <a:pt x="0" y="0"/>
                </a:moveTo>
                <a:lnTo>
                  <a:pt x="6122731" y="0"/>
                </a:lnTo>
                <a:lnTo>
                  <a:pt x="6122731" y="2022259"/>
                </a:lnTo>
                <a:lnTo>
                  <a:pt x="0" y="2022259"/>
                </a:lnTo>
                <a:lnTo>
                  <a:pt x="0" y="0"/>
                </a:lnTo>
                <a:close/>
              </a:path>
            </a:pathLst>
          </a:custGeom>
          <a:blipFill>
            <a:blip r:embed="rId3"/>
            <a:stretch>
              <a:fillRect l="-398"/>
            </a:stretch>
          </a:blipFill>
        </p:spPr>
        <p:txBody>
          <a:bodyPr/>
          <a:lstStyle/>
          <a:p>
            <a:endParaRPr lang="is-IS"/>
          </a:p>
        </p:txBody>
      </p:sp>
      <p:grpSp>
        <p:nvGrpSpPr>
          <p:cNvPr id="3" name="Group 3"/>
          <p:cNvGrpSpPr>
            <a:grpSpLocks noChangeAspect="1"/>
          </p:cNvGrpSpPr>
          <p:nvPr/>
        </p:nvGrpSpPr>
        <p:grpSpPr>
          <a:xfrm>
            <a:off x="6594967" y="4657340"/>
            <a:ext cx="512775" cy="972319"/>
            <a:chOff x="0" y="0"/>
            <a:chExt cx="270954" cy="513778"/>
          </a:xfrm>
        </p:grpSpPr>
        <p:sp>
          <p:nvSpPr>
            <p:cNvPr id="4" name="Freeform 4"/>
            <p:cNvSpPr/>
            <p:nvPr/>
          </p:nvSpPr>
          <p:spPr>
            <a:xfrm>
              <a:off x="123825" y="63500"/>
              <a:ext cx="83693" cy="153924"/>
            </a:xfrm>
            <a:custGeom>
              <a:avLst/>
              <a:gdLst/>
              <a:ahLst/>
              <a:cxnLst/>
              <a:rect l="l" t="t" r="r" b="b"/>
              <a:pathLst>
                <a:path w="83693" h="153924">
                  <a:moveTo>
                    <a:pt x="1905" y="145161"/>
                  </a:moveTo>
                  <a:lnTo>
                    <a:pt x="73533" y="73533"/>
                  </a:lnTo>
                  <a:lnTo>
                    <a:pt x="76962" y="76962"/>
                  </a:lnTo>
                  <a:lnTo>
                    <a:pt x="73533" y="80391"/>
                  </a:lnTo>
                  <a:lnTo>
                    <a:pt x="1905" y="8636"/>
                  </a:lnTo>
                  <a:cubicBezTo>
                    <a:pt x="0" y="6731"/>
                    <a:pt x="0" y="3810"/>
                    <a:pt x="1905" y="1905"/>
                  </a:cubicBezTo>
                  <a:cubicBezTo>
                    <a:pt x="3810" y="0"/>
                    <a:pt x="6731" y="0"/>
                    <a:pt x="8636" y="1905"/>
                  </a:cubicBezTo>
                  <a:lnTo>
                    <a:pt x="80264" y="73533"/>
                  </a:lnTo>
                  <a:lnTo>
                    <a:pt x="83693" y="76962"/>
                  </a:lnTo>
                  <a:lnTo>
                    <a:pt x="80264" y="80391"/>
                  </a:lnTo>
                  <a:lnTo>
                    <a:pt x="8636" y="152019"/>
                  </a:lnTo>
                  <a:cubicBezTo>
                    <a:pt x="6731" y="153924"/>
                    <a:pt x="3810" y="153924"/>
                    <a:pt x="1905" y="152019"/>
                  </a:cubicBezTo>
                  <a:cubicBezTo>
                    <a:pt x="0" y="150114"/>
                    <a:pt x="0" y="147193"/>
                    <a:pt x="1905" y="145288"/>
                  </a:cubicBezTo>
                  <a:close/>
                </a:path>
              </a:pathLst>
            </a:custGeom>
            <a:solidFill>
              <a:srgbClr val="F57F20"/>
            </a:solidFill>
          </p:spPr>
          <p:txBody>
            <a:bodyPr/>
            <a:lstStyle/>
            <a:p>
              <a:endParaRPr lang="is-IS"/>
            </a:p>
          </p:txBody>
        </p:sp>
        <p:sp>
          <p:nvSpPr>
            <p:cNvPr id="5" name="Freeform 5"/>
            <p:cNvSpPr/>
            <p:nvPr/>
          </p:nvSpPr>
          <p:spPr>
            <a:xfrm>
              <a:off x="63500" y="135636"/>
              <a:ext cx="140843" cy="9652"/>
            </a:xfrm>
            <a:custGeom>
              <a:avLst/>
              <a:gdLst/>
              <a:ahLst/>
              <a:cxnLst/>
              <a:rect l="l" t="t" r="r" b="b"/>
              <a:pathLst>
                <a:path w="140843" h="9652">
                  <a:moveTo>
                    <a:pt x="4699" y="127"/>
                  </a:moveTo>
                  <a:lnTo>
                    <a:pt x="136017" y="0"/>
                  </a:lnTo>
                  <a:cubicBezTo>
                    <a:pt x="138684" y="0"/>
                    <a:pt x="140843" y="2159"/>
                    <a:pt x="140843" y="4699"/>
                  </a:cubicBezTo>
                  <a:cubicBezTo>
                    <a:pt x="140843" y="7239"/>
                    <a:pt x="138684" y="9525"/>
                    <a:pt x="136144" y="9525"/>
                  </a:cubicBezTo>
                  <a:lnTo>
                    <a:pt x="4826" y="9652"/>
                  </a:lnTo>
                  <a:cubicBezTo>
                    <a:pt x="2159" y="9652"/>
                    <a:pt x="0" y="7493"/>
                    <a:pt x="0" y="4953"/>
                  </a:cubicBezTo>
                  <a:cubicBezTo>
                    <a:pt x="0" y="2413"/>
                    <a:pt x="2159" y="127"/>
                    <a:pt x="4699" y="127"/>
                  </a:cubicBezTo>
                  <a:close/>
                </a:path>
              </a:pathLst>
            </a:custGeom>
            <a:solidFill>
              <a:srgbClr val="F57F20"/>
            </a:solidFill>
          </p:spPr>
          <p:txBody>
            <a:bodyPr/>
            <a:lstStyle/>
            <a:p>
              <a:endParaRPr lang="is-IS"/>
            </a:p>
          </p:txBody>
        </p:sp>
        <p:sp>
          <p:nvSpPr>
            <p:cNvPr id="6" name="Freeform 6"/>
            <p:cNvSpPr/>
            <p:nvPr/>
          </p:nvSpPr>
          <p:spPr>
            <a:xfrm>
              <a:off x="123825" y="296418"/>
              <a:ext cx="83693" cy="153924"/>
            </a:xfrm>
            <a:custGeom>
              <a:avLst/>
              <a:gdLst/>
              <a:ahLst/>
              <a:cxnLst/>
              <a:rect l="l" t="t" r="r" b="b"/>
              <a:pathLst>
                <a:path w="83693" h="153924">
                  <a:moveTo>
                    <a:pt x="1905" y="145288"/>
                  </a:moveTo>
                  <a:lnTo>
                    <a:pt x="73533" y="73660"/>
                  </a:lnTo>
                  <a:lnTo>
                    <a:pt x="76962" y="77089"/>
                  </a:lnTo>
                  <a:lnTo>
                    <a:pt x="73533" y="80518"/>
                  </a:lnTo>
                  <a:lnTo>
                    <a:pt x="1905" y="8636"/>
                  </a:lnTo>
                  <a:cubicBezTo>
                    <a:pt x="0" y="6731"/>
                    <a:pt x="0" y="3810"/>
                    <a:pt x="1905" y="1905"/>
                  </a:cubicBezTo>
                  <a:cubicBezTo>
                    <a:pt x="3810" y="0"/>
                    <a:pt x="6731" y="0"/>
                    <a:pt x="8636" y="1905"/>
                  </a:cubicBezTo>
                  <a:lnTo>
                    <a:pt x="80264" y="73533"/>
                  </a:lnTo>
                  <a:lnTo>
                    <a:pt x="83693" y="76962"/>
                  </a:lnTo>
                  <a:lnTo>
                    <a:pt x="80264" y="80391"/>
                  </a:lnTo>
                  <a:lnTo>
                    <a:pt x="8636" y="152019"/>
                  </a:lnTo>
                  <a:cubicBezTo>
                    <a:pt x="6731" y="153924"/>
                    <a:pt x="3810" y="153924"/>
                    <a:pt x="1905" y="152019"/>
                  </a:cubicBezTo>
                  <a:cubicBezTo>
                    <a:pt x="0" y="150114"/>
                    <a:pt x="0" y="147193"/>
                    <a:pt x="1905" y="145288"/>
                  </a:cubicBezTo>
                  <a:close/>
                </a:path>
              </a:pathLst>
            </a:custGeom>
            <a:solidFill>
              <a:srgbClr val="F57F20"/>
            </a:solidFill>
          </p:spPr>
          <p:txBody>
            <a:bodyPr/>
            <a:lstStyle/>
            <a:p>
              <a:endParaRPr lang="is-IS"/>
            </a:p>
          </p:txBody>
        </p:sp>
        <p:sp>
          <p:nvSpPr>
            <p:cNvPr id="7" name="Freeform 7"/>
            <p:cNvSpPr/>
            <p:nvPr/>
          </p:nvSpPr>
          <p:spPr>
            <a:xfrm>
              <a:off x="63500" y="368681"/>
              <a:ext cx="140843" cy="9652"/>
            </a:xfrm>
            <a:custGeom>
              <a:avLst/>
              <a:gdLst/>
              <a:ahLst/>
              <a:cxnLst/>
              <a:rect l="l" t="t" r="r" b="b"/>
              <a:pathLst>
                <a:path w="140843" h="9652">
                  <a:moveTo>
                    <a:pt x="4699" y="127"/>
                  </a:moveTo>
                  <a:lnTo>
                    <a:pt x="136017" y="0"/>
                  </a:lnTo>
                  <a:cubicBezTo>
                    <a:pt x="138684" y="0"/>
                    <a:pt x="140843" y="2159"/>
                    <a:pt x="140843" y="4699"/>
                  </a:cubicBezTo>
                  <a:cubicBezTo>
                    <a:pt x="140843" y="7239"/>
                    <a:pt x="138684" y="9525"/>
                    <a:pt x="136144" y="9525"/>
                  </a:cubicBezTo>
                  <a:lnTo>
                    <a:pt x="4826" y="9652"/>
                  </a:lnTo>
                  <a:cubicBezTo>
                    <a:pt x="2159" y="9652"/>
                    <a:pt x="0" y="7493"/>
                    <a:pt x="0" y="4953"/>
                  </a:cubicBezTo>
                  <a:cubicBezTo>
                    <a:pt x="0" y="2413"/>
                    <a:pt x="2159" y="127"/>
                    <a:pt x="4699" y="127"/>
                  </a:cubicBezTo>
                  <a:close/>
                </a:path>
              </a:pathLst>
            </a:custGeom>
            <a:solidFill>
              <a:srgbClr val="F57F20"/>
            </a:solidFill>
          </p:spPr>
          <p:txBody>
            <a:bodyPr/>
            <a:lstStyle/>
            <a:p>
              <a:endParaRPr lang="is-IS"/>
            </a:p>
          </p:txBody>
        </p:sp>
      </p:grpSp>
      <p:sp>
        <p:nvSpPr>
          <p:cNvPr id="8" name="Freeform 8"/>
          <p:cNvSpPr/>
          <p:nvPr/>
        </p:nvSpPr>
        <p:spPr>
          <a:xfrm>
            <a:off x="177816" y="1652270"/>
            <a:ext cx="9741441" cy="7306081"/>
          </a:xfrm>
          <a:custGeom>
            <a:avLst/>
            <a:gdLst/>
            <a:ahLst/>
            <a:cxnLst/>
            <a:rect l="l" t="t" r="r" b="b"/>
            <a:pathLst>
              <a:path w="9741441" h="7306081">
                <a:moveTo>
                  <a:pt x="0" y="0"/>
                </a:moveTo>
                <a:lnTo>
                  <a:pt x="9741440" y="0"/>
                </a:lnTo>
                <a:lnTo>
                  <a:pt x="9741440" y="7306081"/>
                </a:lnTo>
                <a:lnTo>
                  <a:pt x="0" y="7306081"/>
                </a:lnTo>
                <a:lnTo>
                  <a:pt x="0" y="0"/>
                </a:lnTo>
                <a:close/>
              </a:path>
            </a:pathLst>
          </a:custGeom>
          <a:blipFill>
            <a:blip r:embed="rId4"/>
            <a:stretch>
              <a:fillRect/>
            </a:stretch>
          </a:blipFill>
          <a:ln w="38100" cap="sq">
            <a:solidFill>
              <a:srgbClr val="000000"/>
            </a:solidFill>
            <a:prstDash val="solid"/>
            <a:miter/>
          </a:ln>
        </p:spPr>
        <p:txBody>
          <a:bodyPr/>
          <a:lstStyle/>
          <a:p>
            <a:endParaRPr lang="is-IS"/>
          </a:p>
        </p:txBody>
      </p:sp>
      <p:sp>
        <p:nvSpPr>
          <p:cNvPr id="9" name="TextBox 9"/>
          <p:cNvSpPr txBox="1"/>
          <p:nvPr/>
        </p:nvSpPr>
        <p:spPr>
          <a:xfrm>
            <a:off x="10569188" y="880783"/>
            <a:ext cx="1775211" cy="500906"/>
          </a:xfrm>
          <a:prstGeom prst="rect">
            <a:avLst/>
          </a:prstGeom>
        </p:spPr>
        <p:txBody>
          <a:bodyPr wrap="square" lIns="0" tIns="0" rIns="0" bIns="0" rtlCol="0" anchor="t">
            <a:spAutoFit/>
          </a:bodyPr>
          <a:lstStyle/>
          <a:p>
            <a:pPr algn="l">
              <a:lnSpc>
                <a:spcPts val="4258"/>
              </a:lnSpc>
            </a:pPr>
            <a:r>
              <a:rPr lang="en-US" sz="3406" dirty="0">
                <a:solidFill>
                  <a:srgbClr val="004356"/>
                </a:solidFill>
                <a:latin typeface="Kiona"/>
                <a:ea typeface="Kiona"/>
                <a:cs typeface="Kiona"/>
                <a:sym typeface="Kiona"/>
              </a:rPr>
              <a:t>WEEK</a:t>
            </a:r>
            <a:r>
              <a:rPr lang="en-US" sz="3406" dirty="0">
                <a:solidFill>
                  <a:srgbClr val="000000"/>
                </a:solidFill>
                <a:latin typeface="Kiona"/>
                <a:ea typeface="Kiona"/>
                <a:cs typeface="Kiona"/>
                <a:sym typeface="Kiona"/>
              </a:rPr>
              <a:t> </a:t>
            </a:r>
            <a:r>
              <a:rPr lang="en-US" sz="3406" dirty="0">
                <a:solidFill>
                  <a:srgbClr val="004356"/>
                </a:solidFill>
                <a:latin typeface="Kiona"/>
                <a:ea typeface="Kiona"/>
                <a:cs typeface="Kiona"/>
                <a:sym typeface="Kiona"/>
              </a:rPr>
              <a:t>17</a:t>
            </a:r>
          </a:p>
        </p:txBody>
      </p:sp>
      <p:sp>
        <p:nvSpPr>
          <p:cNvPr id="10" name="TextBox 10"/>
          <p:cNvSpPr txBox="1"/>
          <p:nvPr/>
        </p:nvSpPr>
        <p:spPr>
          <a:xfrm>
            <a:off x="4046025" y="1816598"/>
            <a:ext cx="97666" cy="441354"/>
          </a:xfrm>
          <a:prstGeom prst="rect">
            <a:avLst/>
          </a:prstGeom>
        </p:spPr>
        <p:txBody>
          <a:bodyPr lIns="0" tIns="0" rIns="0" bIns="0" rtlCol="0" anchor="t">
            <a:spAutoFit/>
          </a:bodyPr>
          <a:lstStyle/>
          <a:p>
            <a:pPr algn="l">
              <a:lnSpc>
                <a:spcPts val="3690"/>
              </a:lnSpc>
            </a:pPr>
            <a:r>
              <a:rPr lang="en-US" sz="2271">
                <a:solidFill>
                  <a:srgbClr val="004356"/>
                </a:solidFill>
                <a:latin typeface="Kiona Bold"/>
                <a:ea typeface="Kiona Bold"/>
                <a:cs typeface="Kiona Bold"/>
                <a:sym typeface="Kiona Bold"/>
              </a:rPr>
              <a:t> </a:t>
            </a:r>
          </a:p>
        </p:txBody>
      </p:sp>
      <p:sp>
        <p:nvSpPr>
          <p:cNvPr id="11" name="TextBox 11"/>
          <p:cNvSpPr txBox="1"/>
          <p:nvPr/>
        </p:nvSpPr>
        <p:spPr>
          <a:xfrm>
            <a:off x="10585693" y="4141463"/>
            <a:ext cx="3663707" cy="548996"/>
          </a:xfrm>
          <a:prstGeom prst="rect">
            <a:avLst/>
          </a:prstGeom>
        </p:spPr>
        <p:txBody>
          <a:bodyPr wrap="square" lIns="0" tIns="0" rIns="0" bIns="0" rtlCol="0" anchor="t">
            <a:spAutoFit/>
          </a:bodyPr>
          <a:lstStyle/>
          <a:p>
            <a:pPr algn="l">
              <a:lnSpc>
                <a:spcPts val="4769"/>
              </a:lnSpc>
            </a:pPr>
            <a:r>
              <a:rPr lang="en-US" sz="3406" dirty="0">
                <a:solidFill>
                  <a:srgbClr val="F57F20"/>
                </a:solidFill>
                <a:latin typeface="Kiona"/>
                <a:ea typeface="Kiona"/>
                <a:cs typeface="Kiona"/>
                <a:sym typeface="Kiona"/>
              </a:rPr>
              <a:t>Want to join?</a:t>
            </a:r>
          </a:p>
        </p:txBody>
      </p:sp>
      <p:sp>
        <p:nvSpPr>
          <p:cNvPr id="12" name="TextBox 12"/>
          <p:cNvSpPr txBox="1"/>
          <p:nvPr/>
        </p:nvSpPr>
        <p:spPr>
          <a:xfrm>
            <a:off x="10569189" y="6621757"/>
            <a:ext cx="2972424" cy="907907"/>
          </a:xfrm>
          <a:prstGeom prst="rect">
            <a:avLst/>
          </a:prstGeom>
        </p:spPr>
        <p:txBody>
          <a:bodyPr lIns="0" tIns="0" rIns="0" bIns="0" rtlCol="0" anchor="t">
            <a:spAutoFit/>
          </a:bodyPr>
          <a:lstStyle/>
          <a:p>
            <a:pPr algn="l">
              <a:lnSpc>
                <a:spcPts val="4769"/>
              </a:lnSpc>
            </a:pPr>
            <a:r>
              <a:rPr lang="en-US" sz="3406" spc="37">
                <a:solidFill>
                  <a:srgbClr val="004356"/>
                </a:solidFill>
                <a:latin typeface="Kiona"/>
                <a:ea typeface="Kiona"/>
                <a:cs typeface="Kiona"/>
                <a:sym typeface="Kiona"/>
              </a:rPr>
              <a:t>JOIN WEEK17</a:t>
            </a:r>
            <a:r>
              <a:rPr lang="en-US" sz="3406" spc="37">
                <a:solidFill>
                  <a:srgbClr val="F57F20"/>
                </a:solidFill>
                <a:latin typeface="Kiona"/>
                <a:ea typeface="Kiona"/>
                <a:cs typeface="Kiona"/>
                <a:sym typeface="Kiona"/>
              </a:rPr>
              <a:t> </a:t>
            </a:r>
          </a:p>
          <a:p>
            <a:pPr algn="l">
              <a:lnSpc>
                <a:spcPts val="2649"/>
              </a:lnSpc>
            </a:pPr>
            <a:r>
              <a:rPr lang="en-US" sz="1892">
                <a:solidFill>
                  <a:srgbClr val="004356"/>
                </a:solidFill>
                <a:latin typeface="Kiona Bold"/>
                <a:ea typeface="Kiona Bold"/>
                <a:cs typeface="Kiona Bold"/>
                <a:sym typeface="Kiona Bold"/>
              </a:rPr>
              <a:t>Leave</a:t>
            </a:r>
            <a:r>
              <a:rPr lang="en-US" sz="1892">
                <a:solidFill>
                  <a:srgbClr val="000000"/>
                </a:solidFill>
                <a:latin typeface="Kiona Bold"/>
                <a:ea typeface="Kiona Bold"/>
                <a:cs typeface="Kiona Bold"/>
                <a:sym typeface="Kiona Bold"/>
              </a:rPr>
              <a:t> </a:t>
            </a:r>
            <a:r>
              <a:rPr lang="en-US" sz="1892">
                <a:solidFill>
                  <a:srgbClr val="004356"/>
                </a:solidFill>
                <a:latin typeface="Kiona Bold"/>
                <a:ea typeface="Kiona Bold"/>
                <a:cs typeface="Kiona Bold"/>
                <a:sym typeface="Kiona Bold"/>
              </a:rPr>
              <a:t>no</a:t>
            </a:r>
            <a:r>
              <a:rPr lang="en-US" sz="1892">
                <a:solidFill>
                  <a:srgbClr val="000000"/>
                </a:solidFill>
                <a:latin typeface="Kiona Bold"/>
                <a:ea typeface="Kiona Bold"/>
                <a:cs typeface="Kiona Bold"/>
                <a:sym typeface="Kiona Bold"/>
              </a:rPr>
              <a:t> </a:t>
            </a:r>
            <a:r>
              <a:rPr lang="en-US" sz="1892">
                <a:solidFill>
                  <a:srgbClr val="004356"/>
                </a:solidFill>
                <a:latin typeface="Kiona Bold"/>
                <a:ea typeface="Kiona Bold"/>
                <a:cs typeface="Kiona Bold"/>
                <a:sym typeface="Kiona Bold"/>
              </a:rPr>
              <a:t>one</a:t>
            </a:r>
            <a:r>
              <a:rPr lang="en-US" sz="1892">
                <a:solidFill>
                  <a:srgbClr val="000000"/>
                </a:solidFill>
                <a:latin typeface="Kiona Bold"/>
                <a:ea typeface="Kiona Bold"/>
                <a:cs typeface="Kiona Bold"/>
                <a:sym typeface="Kiona Bold"/>
              </a:rPr>
              <a:t> </a:t>
            </a:r>
            <a:r>
              <a:rPr lang="en-US" sz="1892">
                <a:solidFill>
                  <a:srgbClr val="004356"/>
                </a:solidFill>
                <a:latin typeface="Kiona Bold"/>
                <a:ea typeface="Kiona Bold"/>
                <a:cs typeface="Kiona Bold"/>
                <a:sym typeface="Kiona Bold"/>
              </a:rPr>
              <a:t>behind</a:t>
            </a:r>
          </a:p>
        </p:txBody>
      </p:sp>
      <p:sp>
        <p:nvSpPr>
          <p:cNvPr id="13" name="TextBox 13"/>
          <p:cNvSpPr txBox="1"/>
          <p:nvPr/>
        </p:nvSpPr>
        <p:spPr>
          <a:xfrm>
            <a:off x="10569189" y="1648310"/>
            <a:ext cx="6498780" cy="783097"/>
          </a:xfrm>
          <a:prstGeom prst="rect">
            <a:avLst/>
          </a:prstGeom>
        </p:spPr>
        <p:txBody>
          <a:bodyPr lIns="0" tIns="0" rIns="0" bIns="0" rtlCol="0" anchor="t">
            <a:spAutoFit/>
          </a:bodyPr>
          <a:lstStyle/>
          <a:p>
            <a:pPr algn="l">
              <a:lnSpc>
                <a:spcPts val="3179"/>
              </a:lnSpc>
            </a:pPr>
            <a:r>
              <a:rPr lang="en-US" sz="2271">
                <a:solidFill>
                  <a:srgbClr val="004356"/>
                </a:solidFill>
                <a:latin typeface="Kiona Bold"/>
                <a:ea typeface="Kiona Bold"/>
                <a:cs typeface="Kiona Bold"/>
                <a:sym typeface="Kiona Bold"/>
              </a:rPr>
              <a:t>TheNational Library Week for Sustainable Change and Development</a:t>
            </a:r>
          </a:p>
        </p:txBody>
      </p:sp>
      <p:sp>
        <p:nvSpPr>
          <p:cNvPr id="14" name="TextBox 14"/>
          <p:cNvSpPr txBox="1"/>
          <p:nvPr/>
        </p:nvSpPr>
        <p:spPr>
          <a:xfrm>
            <a:off x="10569189" y="4947777"/>
            <a:ext cx="6639800" cy="1287565"/>
          </a:xfrm>
          <a:prstGeom prst="rect">
            <a:avLst/>
          </a:prstGeom>
        </p:spPr>
        <p:txBody>
          <a:bodyPr lIns="0" tIns="0" rIns="0" bIns="0" rtlCol="0" anchor="t">
            <a:spAutoFit/>
          </a:bodyPr>
          <a:lstStyle/>
          <a:p>
            <a:pPr algn="l">
              <a:lnSpc>
                <a:spcPts val="3406"/>
              </a:lnSpc>
            </a:pPr>
            <a:r>
              <a:rPr lang="en-US" sz="2271" dirty="0">
                <a:solidFill>
                  <a:srgbClr val="004356"/>
                </a:solidFill>
                <a:latin typeface="Kiona"/>
                <a:ea typeface="Kiona"/>
                <a:cs typeface="Kiona"/>
                <a:sym typeface="Kiona"/>
              </a:rPr>
              <a:t>More than 180 libraries in 10 countries have already joined – </a:t>
            </a:r>
            <a:r>
              <a:rPr lang="en-US" sz="2271" dirty="0">
                <a:solidFill>
                  <a:srgbClr val="004356"/>
                </a:solidFill>
                <a:latin typeface="Kiona Bold"/>
                <a:ea typeface="Kiona Bold"/>
                <a:cs typeface="Kiona Bold"/>
                <a:sym typeface="Kiona Bold"/>
              </a:rPr>
              <a:t>now it’s your turn!</a:t>
            </a:r>
          </a:p>
        </p:txBody>
      </p:sp>
      <p:sp>
        <p:nvSpPr>
          <p:cNvPr id="15" name="TextBox 15"/>
          <p:cNvSpPr txBox="1"/>
          <p:nvPr/>
        </p:nvSpPr>
        <p:spPr>
          <a:xfrm>
            <a:off x="10569189" y="2632153"/>
            <a:ext cx="6690111" cy="1575986"/>
          </a:xfrm>
          <a:prstGeom prst="rect">
            <a:avLst/>
          </a:prstGeom>
        </p:spPr>
        <p:txBody>
          <a:bodyPr lIns="0" tIns="0" rIns="0" bIns="0" rtlCol="0" anchor="t">
            <a:spAutoFit/>
          </a:bodyPr>
          <a:lstStyle/>
          <a:p>
            <a:pPr algn="l">
              <a:lnSpc>
                <a:spcPts val="3406"/>
              </a:lnSpc>
            </a:pPr>
            <a:r>
              <a:rPr lang="en-US" sz="2271">
                <a:solidFill>
                  <a:srgbClr val="004356"/>
                </a:solidFill>
                <a:latin typeface="Kiona"/>
                <a:ea typeface="Kiona"/>
                <a:cs typeface="Kiona"/>
                <a:sym typeface="Kiona"/>
              </a:rPr>
              <a:t>week17 is a nationwide library campaign highlighting the un’s 17 sustainable development goals</a:t>
            </a:r>
          </a:p>
          <a:p>
            <a:pPr algn="l">
              <a:lnSpc>
                <a:spcPts val="1135"/>
              </a:lnSpc>
            </a:pPr>
            <a:r>
              <a:rPr lang="en-US" sz="2271">
                <a:solidFill>
                  <a:srgbClr val="004356"/>
                </a:solidFill>
                <a:latin typeface="Kiona"/>
                <a:ea typeface="Kiona"/>
                <a:cs typeface="Kiona"/>
                <a:sym typeface="Kiona"/>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0ADBE"/>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4593539" y="9402035"/>
            <a:ext cx="509260" cy="509224"/>
            <a:chOff x="0" y="0"/>
            <a:chExt cx="269088" cy="269075"/>
          </a:xfrm>
        </p:grpSpPr>
        <p:sp>
          <p:nvSpPr>
            <p:cNvPr id="3" name="Freeform 3"/>
            <p:cNvSpPr/>
            <p:nvPr/>
          </p:nvSpPr>
          <p:spPr>
            <a:xfrm>
              <a:off x="0" y="0"/>
              <a:ext cx="268986" cy="269113"/>
            </a:xfrm>
            <a:custGeom>
              <a:avLst/>
              <a:gdLst/>
              <a:ahLst/>
              <a:cxnLst/>
              <a:rect l="l" t="t" r="r" b="b"/>
              <a:pathLst>
                <a:path w="268986" h="269113">
                  <a:moveTo>
                    <a:pt x="134493" y="269113"/>
                  </a:moveTo>
                  <a:cubicBezTo>
                    <a:pt x="208788" y="269113"/>
                    <a:pt x="268986" y="208915"/>
                    <a:pt x="268986" y="134620"/>
                  </a:cubicBezTo>
                  <a:cubicBezTo>
                    <a:pt x="268986" y="60325"/>
                    <a:pt x="208915" y="0"/>
                    <a:pt x="134493" y="0"/>
                  </a:cubicBezTo>
                  <a:cubicBezTo>
                    <a:pt x="60071" y="0"/>
                    <a:pt x="0" y="60198"/>
                    <a:pt x="0" y="134493"/>
                  </a:cubicBezTo>
                  <a:cubicBezTo>
                    <a:pt x="0" y="208788"/>
                    <a:pt x="60198" y="269113"/>
                    <a:pt x="134493" y="269113"/>
                  </a:cubicBezTo>
                </a:path>
              </a:pathLst>
            </a:custGeom>
            <a:solidFill>
              <a:srgbClr val="90ADBE"/>
            </a:solidFill>
          </p:spPr>
          <p:txBody>
            <a:bodyPr/>
            <a:lstStyle/>
            <a:p>
              <a:endParaRPr lang="is-IS"/>
            </a:p>
          </p:txBody>
        </p:sp>
      </p:grpSp>
      <p:sp>
        <p:nvSpPr>
          <p:cNvPr id="4" name="Freeform 4"/>
          <p:cNvSpPr/>
          <p:nvPr/>
        </p:nvSpPr>
        <p:spPr>
          <a:xfrm>
            <a:off x="2293240" y="833643"/>
            <a:ext cx="13401379" cy="7329698"/>
          </a:xfrm>
          <a:custGeom>
            <a:avLst/>
            <a:gdLst/>
            <a:ahLst/>
            <a:cxnLst/>
            <a:rect l="l" t="t" r="r" b="b"/>
            <a:pathLst>
              <a:path w="13401379" h="7329698">
                <a:moveTo>
                  <a:pt x="0" y="0"/>
                </a:moveTo>
                <a:lnTo>
                  <a:pt x="13401379" y="0"/>
                </a:lnTo>
                <a:lnTo>
                  <a:pt x="13401379" y="7329698"/>
                </a:lnTo>
                <a:lnTo>
                  <a:pt x="0" y="73296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s-IS"/>
          </a:p>
        </p:txBody>
      </p:sp>
      <p:sp>
        <p:nvSpPr>
          <p:cNvPr id="5" name="Freeform 5"/>
          <p:cNvSpPr/>
          <p:nvPr/>
        </p:nvSpPr>
        <p:spPr>
          <a:xfrm>
            <a:off x="6382049" y="6528304"/>
            <a:ext cx="9070694" cy="2995948"/>
          </a:xfrm>
          <a:custGeom>
            <a:avLst/>
            <a:gdLst/>
            <a:ahLst/>
            <a:cxnLst/>
            <a:rect l="l" t="t" r="r" b="b"/>
            <a:pathLst>
              <a:path w="9070694" h="2995948">
                <a:moveTo>
                  <a:pt x="0" y="0"/>
                </a:moveTo>
                <a:lnTo>
                  <a:pt x="9070694" y="0"/>
                </a:lnTo>
                <a:lnTo>
                  <a:pt x="9070694" y="2995949"/>
                </a:lnTo>
                <a:lnTo>
                  <a:pt x="0" y="2995949"/>
                </a:lnTo>
                <a:lnTo>
                  <a:pt x="0" y="0"/>
                </a:lnTo>
                <a:close/>
              </a:path>
            </a:pathLst>
          </a:custGeom>
          <a:blipFill>
            <a:blip r:embed="rId5"/>
            <a:stretch>
              <a:fillRect l="-279"/>
            </a:stretch>
          </a:blipFill>
        </p:spPr>
        <p:txBody>
          <a:bodyPr/>
          <a:lstStyle/>
          <a:p>
            <a:endParaRPr lang="is-IS"/>
          </a:p>
        </p:txBody>
      </p:sp>
      <p:sp>
        <p:nvSpPr>
          <p:cNvPr id="6" name="TextBox 6"/>
          <p:cNvSpPr txBox="1"/>
          <p:nvPr/>
        </p:nvSpPr>
        <p:spPr>
          <a:xfrm>
            <a:off x="2907377" y="7047299"/>
            <a:ext cx="1401687" cy="2047784"/>
          </a:xfrm>
          <a:prstGeom prst="rect">
            <a:avLst/>
          </a:prstGeom>
        </p:spPr>
        <p:txBody>
          <a:bodyPr lIns="0" tIns="0" rIns="0" bIns="0" rtlCol="0" anchor="t">
            <a:spAutoFit/>
          </a:bodyPr>
          <a:lstStyle/>
          <a:p>
            <a:pPr algn="just">
              <a:lnSpc>
                <a:spcPts val="1589"/>
              </a:lnSpc>
            </a:pPr>
            <a:r>
              <a:rPr lang="en-US" sz="1324">
                <a:solidFill>
                  <a:srgbClr val="FFFFFF"/>
                </a:solidFill>
                <a:latin typeface="Kiona"/>
                <a:ea typeface="Kiona"/>
                <a:cs typeface="Kiona"/>
                <a:sym typeface="Kiona"/>
              </a:rPr>
              <a:t>Czech Republic Denmark Finland Iceland Italy Norway Slovakia Slovenia Sweden </a:t>
            </a:r>
          </a:p>
          <a:p>
            <a:pPr algn="just">
              <a:lnSpc>
                <a:spcPts val="2044"/>
              </a:lnSpc>
            </a:pPr>
            <a:r>
              <a:rPr lang="en-US" sz="1324">
                <a:solidFill>
                  <a:srgbClr val="FFFFFF"/>
                </a:solidFill>
                <a:latin typeface="Kiona"/>
                <a:ea typeface="Kiona"/>
                <a:cs typeface="Kiona"/>
                <a:sym typeface="Kiona"/>
              </a:rPr>
              <a:t>United States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852863" y="1028700"/>
            <a:ext cx="14582274" cy="8229600"/>
          </a:xfrm>
          <a:prstGeom prst="rect">
            <a:avLst/>
          </a:prstGeom>
        </p:spPr>
      </p:pic>
      <p:sp>
        <p:nvSpPr>
          <p:cNvPr id="3" name="Freeform 3"/>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6">
              <a:alphaModFix amt="19999"/>
            </a:blip>
            <a:stretch>
              <a:fillRect/>
            </a:stretch>
          </a:blipFill>
        </p:spPr>
        <p:txBody>
          <a:bodyPr/>
          <a:lstStyle/>
          <a:p>
            <a:endParaRPr lang="is-IS"/>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858809" y="692732"/>
            <a:ext cx="6431367" cy="9096701"/>
          </a:xfrm>
          <a:custGeom>
            <a:avLst/>
            <a:gdLst/>
            <a:ahLst/>
            <a:cxnLst/>
            <a:rect l="l" t="t" r="r" b="b"/>
            <a:pathLst>
              <a:path w="6431367" h="9096701">
                <a:moveTo>
                  <a:pt x="0" y="0"/>
                </a:moveTo>
                <a:lnTo>
                  <a:pt x="6431367" y="0"/>
                </a:lnTo>
                <a:lnTo>
                  <a:pt x="6431367" y="9096700"/>
                </a:lnTo>
                <a:lnTo>
                  <a:pt x="0" y="9096700"/>
                </a:lnTo>
                <a:lnTo>
                  <a:pt x="0" y="0"/>
                </a:lnTo>
                <a:close/>
              </a:path>
            </a:pathLst>
          </a:custGeom>
          <a:blipFill>
            <a:blip r:embed="rId3"/>
            <a:stretch>
              <a:fillRect/>
            </a:stretch>
          </a:blipFill>
          <a:ln w="38100" cap="sq">
            <a:solidFill>
              <a:srgbClr val="000000"/>
            </a:solidFill>
            <a:prstDash val="solid"/>
            <a:miter/>
          </a:ln>
        </p:spPr>
        <p:txBody>
          <a:bodyPr/>
          <a:lstStyle/>
          <a:p>
            <a:endParaRPr lang="is-IS"/>
          </a:p>
        </p:txBody>
      </p:sp>
      <p:grpSp>
        <p:nvGrpSpPr>
          <p:cNvPr id="3" name="Group 3"/>
          <p:cNvGrpSpPr/>
          <p:nvPr/>
        </p:nvGrpSpPr>
        <p:grpSpPr>
          <a:xfrm>
            <a:off x="11794058" y="692732"/>
            <a:ext cx="4078150" cy="5298933"/>
            <a:chOff x="0" y="0"/>
            <a:chExt cx="817796" cy="1062601"/>
          </a:xfrm>
        </p:grpSpPr>
        <p:sp>
          <p:nvSpPr>
            <p:cNvPr id="4" name="Freeform 4"/>
            <p:cNvSpPr/>
            <p:nvPr/>
          </p:nvSpPr>
          <p:spPr>
            <a:xfrm>
              <a:off x="0" y="0"/>
              <a:ext cx="817796" cy="1062601"/>
            </a:xfrm>
            <a:custGeom>
              <a:avLst/>
              <a:gdLst/>
              <a:ahLst/>
              <a:cxnLst/>
              <a:rect l="l" t="t" r="r" b="b"/>
              <a:pathLst>
                <a:path w="817796" h="1062601">
                  <a:moveTo>
                    <a:pt x="0" y="0"/>
                  </a:moveTo>
                  <a:lnTo>
                    <a:pt x="817796" y="0"/>
                  </a:lnTo>
                  <a:lnTo>
                    <a:pt x="817796" y="1062601"/>
                  </a:lnTo>
                  <a:lnTo>
                    <a:pt x="0" y="1062601"/>
                  </a:lnTo>
                  <a:close/>
                </a:path>
              </a:pathLst>
            </a:custGeom>
            <a:blipFill>
              <a:blip r:embed="rId4"/>
              <a:stretch>
                <a:fillRect t="-1370" b="-1370"/>
              </a:stretch>
            </a:blipFill>
            <a:ln w="38100" cap="sq">
              <a:solidFill>
                <a:srgbClr val="000000"/>
              </a:solidFill>
              <a:prstDash val="solid"/>
              <a:miter/>
            </a:ln>
          </p:spPr>
          <p:txBody>
            <a:bodyPr/>
            <a:lstStyle/>
            <a:p>
              <a:endParaRPr lang="is-IS"/>
            </a:p>
          </p:txBody>
        </p:sp>
      </p:grpSp>
      <p:grpSp>
        <p:nvGrpSpPr>
          <p:cNvPr id="5" name="Group 5"/>
          <p:cNvGrpSpPr/>
          <p:nvPr/>
        </p:nvGrpSpPr>
        <p:grpSpPr>
          <a:xfrm>
            <a:off x="7778938" y="6185151"/>
            <a:ext cx="7798163" cy="3704559"/>
            <a:chOff x="0" y="0"/>
            <a:chExt cx="1710959" cy="812800"/>
          </a:xfrm>
        </p:grpSpPr>
        <p:sp>
          <p:nvSpPr>
            <p:cNvPr id="6" name="Freeform 6"/>
            <p:cNvSpPr/>
            <p:nvPr/>
          </p:nvSpPr>
          <p:spPr>
            <a:xfrm>
              <a:off x="0" y="0"/>
              <a:ext cx="1710959" cy="812800"/>
            </a:xfrm>
            <a:custGeom>
              <a:avLst/>
              <a:gdLst/>
              <a:ahLst/>
              <a:cxnLst/>
              <a:rect l="l" t="t" r="r" b="b"/>
              <a:pathLst>
                <a:path w="1710959" h="812800">
                  <a:moveTo>
                    <a:pt x="0" y="0"/>
                  </a:moveTo>
                  <a:lnTo>
                    <a:pt x="1710959" y="0"/>
                  </a:lnTo>
                  <a:lnTo>
                    <a:pt x="1710959" y="812800"/>
                  </a:lnTo>
                  <a:lnTo>
                    <a:pt x="0" y="812800"/>
                  </a:lnTo>
                  <a:close/>
                </a:path>
              </a:pathLst>
            </a:custGeom>
            <a:blipFill>
              <a:blip r:embed="rId5"/>
              <a:stretch>
                <a:fillRect t="-1094" b="-1094"/>
              </a:stretch>
            </a:blipFill>
            <a:ln w="38100" cap="sq">
              <a:solidFill>
                <a:srgbClr val="000000"/>
              </a:solidFill>
              <a:prstDash val="solid"/>
              <a:miter/>
            </a:ln>
          </p:spPr>
          <p:txBody>
            <a:bodyPr/>
            <a:lstStyle/>
            <a:p>
              <a:endParaRPr lang="is-IS"/>
            </a:p>
          </p:txBody>
        </p:sp>
      </p:grpSp>
      <p:sp>
        <p:nvSpPr>
          <p:cNvPr id="7" name="Freeform 7"/>
          <p:cNvSpPr/>
          <p:nvPr/>
        </p:nvSpPr>
        <p:spPr>
          <a:xfrm>
            <a:off x="7585451" y="692732"/>
            <a:ext cx="3913392" cy="5298933"/>
          </a:xfrm>
          <a:custGeom>
            <a:avLst/>
            <a:gdLst/>
            <a:ahLst/>
            <a:cxnLst/>
            <a:rect l="l" t="t" r="r" b="b"/>
            <a:pathLst>
              <a:path w="3913392" h="5298933">
                <a:moveTo>
                  <a:pt x="0" y="0"/>
                </a:moveTo>
                <a:lnTo>
                  <a:pt x="3913393" y="0"/>
                </a:lnTo>
                <a:lnTo>
                  <a:pt x="3913393" y="5298933"/>
                </a:lnTo>
                <a:lnTo>
                  <a:pt x="0" y="5298933"/>
                </a:lnTo>
                <a:lnTo>
                  <a:pt x="0" y="0"/>
                </a:lnTo>
                <a:close/>
              </a:path>
            </a:pathLst>
          </a:custGeom>
          <a:blipFill>
            <a:blip r:embed="rId6"/>
            <a:stretch>
              <a:fillRect t="-33857" b="-18154"/>
            </a:stretch>
          </a:blipFill>
          <a:ln w="38100" cap="sq">
            <a:solidFill>
              <a:srgbClr val="000000"/>
            </a:solidFill>
            <a:prstDash val="solid"/>
            <a:miter/>
          </a:ln>
        </p:spPr>
        <p:txBody>
          <a:bodyPr/>
          <a:lstStyle/>
          <a:p>
            <a:endParaRPr lang="is-IS"/>
          </a:p>
        </p:txBody>
      </p:sp>
      <p:sp>
        <p:nvSpPr>
          <p:cNvPr id="8" name="Freeform 8"/>
          <p:cNvSpPr/>
          <p:nvPr/>
        </p:nvSpPr>
        <p:spPr>
          <a:xfrm>
            <a:off x="9542148" y="2070351"/>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7">
              <a:alphaModFix amt="19999"/>
            </a:blip>
            <a:stretch>
              <a:fillRect/>
            </a:stretch>
          </a:blipFill>
        </p:spPr>
        <p:txBody>
          <a:bodyPr/>
          <a:lstStyle/>
          <a:p>
            <a:endParaRPr lang="is-I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1028700" y="0"/>
            <a:ext cx="10164950" cy="10114125"/>
          </a:xfrm>
          <a:custGeom>
            <a:avLst/>
            <a:gdLst/>
            <a:ahLst/>
            <a:cxnLst/>
            <a:rect l="l" t="t" r="r" b="b"/>
            <a:pathLst>
              <a:path w="10164950" h="10114125">
                <a:moveTo>
                  <a:pt x="0" y="0"/>
                </a:moveTo>
                <a:lnTo>
                  <a:pt x="10164950" y="0"/>
                </a:lnTo>
                <a:lnTo>
                  <a:pt x="10164950" y="10114125"/>
                </a:lnTo>
                <a:lnTo>
                  <a:pt x="0" y="101141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s-IS"/>
          </a:p>
        </p:txBody>
      </p:sp>
      <p:sp>
        <p:nvSpPr>
          <p:cNvPr id="3" name="Freeform 3"/>
          <p:cNvSpPr/>
          <p:nvPr/>
        </p:nvSpPr>
        <p:spPr>
          <a:xfrm>
            <a:off x="3690740" y="3578186"/>
            <a:ext cx="4840870" cy="3388609"/>
          </a:xfrm>
          <a:custGeom>
            <a:avLst/>
            <a:gdLst/>
            <a:ahLst/>
            <a:cxnLst/>
            <a:rect l="l" t="t" r="r" b="b"/>
            <a:pathLst>
              <a:path w="4840870" h="3388609">
                <a:moveTo>
                  <a:pt x="0" y="0"/>
                </a:moveTo>
                <a:lnTo>
                  <a:pt x="4840870" y="0"/>
                </a:lnTo>
                <a:lnTo>
                  <a:pt x="4840870" y="3388610"/>
                </a:lnTo>
                <a:lnTo>
                  <a:pt x="0" y="33886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is-IS"/>
          </a:p>
        </p:txBody>
      </p:sp>
      <p:sp>
        <p:nvSpPr>
          <p:cNvPr id="4" name="Freeform 4"/>
          <p:cNvSpPr/>
          <p:nvPr/>
        </p:nvSpPr>
        <p:spPr>
          <a:xfrm>
            <a:off x="9542148" y="2070351"/>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7">
              <a:alphaModFix amt="19999"/>
            </a:blip>
            <a:stretch>
              <a:fillRect/>
            </a:stretch>
          </a:blipFill>
        </p:spPr>
        <p:txBody>
          <a:bodyPr/>
          <a:lstStyle/>
          <a:p>
            <a:endParaRPr lang="is-I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0" y="0"/>
            <a:ext cx="7731698" cy="4785580"/>
          </a:xfrm>
          <a:custGeom>
            <a:avLst/>
            <a:gdLst/>
            <a:ahLst/>
            <a:cxnLst/>
            <a:rect l="l" t="t" r="r" b="b"/>
            <a:pathLst>
              <a:path w="7731698" h="4785580">
                <a:moveTo>
                  <a:pt x="0" y="0"/>
                </a:moveTo>
                <a:lnTo>
                  <a:pt x="7731698" y="0"/>
                </a:lnTo>
                <a:lnTo>
                  <a:pt x="7731698" y="4785580"/>
                </a:lnTo>
                <a:lnTo>
                  <a:pt x="0" y="4785580"/>
                </a:lnTo>
                <a:lnTo>
                  <a:pt x="0" y="0"/>
                </a:lnTo>
                <a:close/>
              </a:path>
            </a:pathLst>
          </a:custGeom>
          <a:blipFill>
            <a:blip r:embed="rId3"/>
            <a:stretch>
              <a:fillRect t="-8423"/>
            </a:stretch>
          </a:blipFill>
          <a:ln w="38100" cap="sq">
            <a:solidFill>
              <a:srgbClr val="000000"/>
            </a:solidFill>
            <a:prstDash val="solid"/>
            <a:miter/>
          </a:ln>
        </p:spPr>
        <p:txBody>
          <a:bodyPr/>
          <a:lstStyle/>
          <a:p>
            <a:endParaRPr lang="is-IS"/>
          </a:p>
        </p:txBody>
      </p:sp>
      <p:sp>
        <p:nvSpPr>
          <p:cNvPr id="3" name="Freeform 3"/>
          <p:cNvSpPr/>
          <p:nvPr/>
        </p:nvSpPr>
        <p:spPr>
          <a:xfrm>
            <a:off x="10909564" y="0"/>
            <a:ext cx="7378436" cy="5240946"/>
          </a:xfrm>
          <a:custGeom>
            <a:avLst/>
            <a:gdLst/>
            <a:ahLst/>
            <a:cxnLst/>
            <a:rect l="l" t="t" r="r" b="b"/>
            <a:pathLst>
              <a:path w="7378436" h="5240946">
                <a:moveTo>
                  <a:pt x="0" y="0"/>
                </a:moveTo>
                <a:lnTo>
                  <a:pt x="7378436" y="0"/>
                </a:lnTo>
                <a:lnTo>
                  <a:pt x="7378436" y="5240946"/>
                </a:lnTo>
                <a:lnTo>
                  <a:pt x="0" y="5240946"/>
                </a:lnTo>
                <a:lnTo>
                  <a:pt x="0" y="0"/>
                </a:lnTo>
                <a:close/>
              </a:path>
            </a:pathLst>
          </a:custGeom>
          <a:blipFill>
            <a:blip r:embed="rId4"/>
            <a:stretch>
              <a:fillRect l="-496" t="-6153"/>
            </a:stretch>
          </a:blipFill>
          <a:ln w="38100" cap="sq">
            <a:solidFill>
              <a:srgbClr val="000000"/>
            </a:solidFill>
            <a:prstDash val="solid"/>
            <a:miter/>
          </a:ln>
        </p:spPr>
        <p:txBody>
          <a:bodyPr/>
          <a:lstStyle/>
          <a:p>
            <a:endParaRPr lang="is-IS"/>
          </a:p>
        </p:txBody>
      </p:sp>
      <p:sp>
        <p:nvSpPr>
          <p:cNvPr id="4" name="Freeform 4"/>
          <p:cNvSpPr/>
          <p:nvPr/>
        </p:nvSpPr>
        <p:spPr>
          <a:xfrm>
            <a:off x="887442" y="4439229"/>
            <a:ext cx="7797028" cy="5847771"/>
          </a:xfrm>
          <a:custGeom>
            <a:avLst/>
            <a:gdLst/>
            <a:ahLst/>
            <a:cxnLst/>
            <a:rect l="l" t="t" r="r" b="b"/>
            <a:pathLst>
              <a:path w="7797028" h="5847771">
                <a:moveTo>
                  <a:pt x="0" y="0"/>
                </a:moveTo>
                <a:lnTo>
                  <a:pt x="7797028" y="0"/>
                </a:lnTo>
                <a:lnTo>
                  <a:pt x="7797028" y="5847771"/>
                </a:lnTo>
                <a:lnTo>
                  <a:pt x="0" y="5847771"/>
                </a:lnTo>
                <a:lnTo>
                  <a:pt x="0" y="0"/>
                </a:lnTo>
                <a:close/>
              </a:path>
            </a:pathLst>
          </a:custGeom>
          <a:blipFill>
            <a:blip r:embed="rId5"/>
            <a:stretch>
              <a:fillRect/>
            </a:stretch>
          </a:blipFill>
          <a:ln w="38100" cap="sq">
            <a:solidFill>
              <a:srgbClr val="000000"/>
            </a:solidFill>
            <a:prstDash val="solid"/>
            <a:miter/>
          </a:ln>
        </p:spPr>
        <p:txBody>
          <a:bodyPr/>
          <a:lstStyle/>
          <a:p>
            <a:endParaRPr lang="is-IS"/>
          </a:p>
        </p:txBody>
      </p:sp>
      <p:sp>
        <p:nvSpPr>
          <p:cNvPr id="5" name="Freeform 5"/>
          <p:cNvSpPr/>
          <p:nvPr/>
        </p:nvSpPr>
        <p:spPr>
          <a:xfrm>
            <a:off x="9393920" y="3875543"/>
            <a:ext cx="4337322" cy="6411457"/>
          </a:xfrm>
          <a:custGeom>
            <a:avLst/>
            <a:gdLst/>
            <a:ahLst/>
            <a:cxnLst/>
            <a:rect l="l" t="t" r="r" b="b"/>
            <a:pathLst>
              <a:path w="4337322" h="6411457">
                <a:moveTo>
                  <a:pt x="0" y="0"/>
                </a:moveTo>
                <a:lnTo>
                  <a:pt x="4337322" y="0"/>
                </a:lnTo>
                <a:lnTo>
                  <a:pt x="4337322" y="6411457"/>
                </a:lnTo>
                <a:lnTo>
                  <a:pt x="0" y="6411457"/>
                </a:lnTo>
                <a:lnTo>
                  <a:pt x="0" y="0"/>
                </a:lnTo>
                <a:close/>
              </a:path>
            </a:pathLst>
          </a:custGeom>
          <a:blipFill>
            <a:blip r:embed="rId6"/>
            <a:stretch>
              <a:fillRect l="-5430" t="-16718" r="-24018"/>
            </a:stretch>
          </a:blipFill>
          <a:ln w="38100" cap="sq">
            <a:solidFill>
              <a:srgbClr val="000000"/>
            </a:solidFill>
            <a:prstDash val="solid"/>
            <a:miter/>
          </a:ln>
        </p:spPr>
        <p:txBody>
          <a:bodyPr/>
          <a:lstStyle/>
          <a:p>
            <a:endParaRPr lang="is-IS"/>
          </a:p>
        </p:txBody>
      </p:sp>
      <p:sp>
        <p:nvSpPr>
          <p:cNvPr id="6" name="Freeform 6"/>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7">
              <a:alphaModFix amt="19999"/>
            </a:blip>
            <a:stretch>
              <a:fillRect/>
            </a:stretch>
          </a:blipFill>
        </p:spPr>
        <p:txBody>
          <a:bodyPr/>
          <a:lstStyle/>
          <a:p>
            <a:endParaRPr lang="is-I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0" y="0"/>
            <a:ext cx="9741441" cy="7306081"/>
          </a:xfrm>
          <a:custGeom>
            <a:avLst/>
            <a:gdLst/>
            <a:ahLst/>
            <a:cxnLst/>
            <a:rect l="l" t="t" r="r" b="b"/>
            <a:pathLst>
              <a:path w="9741441" h="7306081">
                <a:moveTo>
                  <a:pt x="0" y="0"/>
                </a:moveTo>
                <a:lnTo>
                  <a:pt x="9741441" y="0"/>
                </a:lnTo>
                <a:lnTo>
                  <a:pt x="9741441" y="7306081"/>
                </a:lnTo>
                <a:lnTo>
                  <a:pt x="0" y="7306081"/>
                </a:lnTo>
                <a:lnTo>
                  <a:pt x="0" y="0"/>
                </a:lnTo>
                <a:close/>
              </a:path>
            </a:pathLst>
          </a:custGeom>
          <a:blipFill>
            <a:blip r:embed="rId3"/>
            <a:stretch>
              <a:fillRect/>
            </a:stretch>
          </a:blipFill>
          <a:ln w="38100" cap="sq">
            <a:solidFill>
              <a:srgbClr val="000000"/>
            </a:solidFill>
            <a:prstDash val="solid"/>
            <a:miter/>
          </a:ln>
        </p:spPr>
        <p:txBody>
          <a:bodyPr/>
          <a:lstStyle/>
          <a:p>
            <a:endParaRPr lang="is-IS"/>
          </a:p>
        </p:txBody>
      </p:sp>
      <p:sp>
        <p:nvSpPr>
          <p:cNvPr id="3" name="Freeform 3"/>
          <p:cNvSpPr/>
          <p:nvPr/>
        </p:nvSpPr>
        <p:spPr>
          <a:xfrm>
            <a:off x="12873002" y="0"/>
            <a:ext cx="5414998" cy="7627178"/>
          </a:xfrm>
          <a:custGeom>
            <a:avLst/>
            <a:gdLst/>
            <a:ahLst/>
            <a:cxnLst/>
            <a:rect l="l" t="t" r="r" b="b"/>
            <a:pathLst>
              <a:path w="5414998" h="7627178">
                <a:moveTo>
                  <a:pt x="0" y="0"/>
                </a:moveTo>
                <a:lnTo>
                  <a:pt x="5414998" y="0"/>
                </a:lnTo>
                <a:lnTo>
                  <a:pt x="5414998" y="7627178"/>
                </a:lnTo>
                <a:lnTo>
                  <a:pt x="0" y="7627178"/>
                </a:lnTo>
                <a:lnTo>
                  <a:pt x="0" y="0"/>
                </a:lnTo>
                <a:close/>
              </a:path>
            </a:pathLst>
          </a:custGeom>
          <a:blipFill>
            <a:blip r:embed="rId4"/>
            <a:stretch>
              <a:fillRect/>
            </a:stretch>
          </a:blipFill>
          <a:ln w="38100" cap="sq">
            <a:solidFill>
              <a:srgbClr val="000000"/>
            </a:solidFill>
            <a:prstDash val="solid"/>
            <a:miter/>
          </a:ln>
        </p:spPr>
        <p:txBody>
          <a:bodyPr/>
          <a:lstStyle/>
          <a:p>
            <a:endParaRPr lang="is-IS"/>
          </a:p>
        </p:txBody>
      </p:sp>
      <p:sp>
        <p:nvSpPr>
          <p:cNvPr id="4" name="Freeform 4"/>
          <p:cNvSpPr/>
          <p:nvPr/>
        </p:nvSpPr>
        <p:spPr>
          <a:xfrm>
            <a:off x="8764338" y="3983271"/>
            <a:ext cx="4675471" cy="6303729"/>
          </a:xfrm>
          <a:custGeom>
            <a:avLst/>
            <a:gdLst/>
            <a:ahLst/>
            <a:cxnLst/>
            <a:rect l="l" t="t" r="r" b="b"/>
            <a:pathLst>
              <a:path w="4675471" h="6303729">
                <a:moveTo>
                  <a:pt x="0" y="0"/>
                </a:moveTo>
                <a:lnTo>
                  <a:pt x="4675470" y="0"/>
                </a:lnTo>
                <a:lnTo>
                  <a:pt x="4675470" y="6303729"/>
                </a:lnTo>
                <a:lnTo>
                  <a:pt x="0" y="6303729"/>
                </a:lnTo>
                <a:lnTo>
                  <a:pt x="0" y="0"/>
                </a:lnTo>
                <a:close/>
              </a:path>
            </a:pathLst>
          </a:custGeom>
          <a:blipFill>
            <a:blip r:embed="rId5"/>
            <a:stretch>
              <a:fillRect/>
            </a:stretch>
          </a:blipFill>
          <a:ln w="38100" cap="sq">
            <a:solidFill>
              <a:srgbClr val="000000"/>
            </a:solidFill>
            <a:prstDash val="solid"/>
            <a:miter/>
          </a:ln>
        </p:spPr>
        <p:txBody>
          <a:bodyPr/>
          <a:lstStyle/>
          <a:p>
            <a:endParaRPr lang="is-IS"/>
          </a:p>
        </p:txBody>
      </p:sp>
      <p:sp>
        <p:nvSpPr>
          <p:cNvPr id="5" name="Freeform 5"/>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6">
              <a:alphaModFix amt="19999"/>
            </a:blip>
            <a:stretch>
              <a:fillRect/>
            </a:stretch>
          </a:blipFill>
        </p:spPr>
        <p:txBody>
          <a:bodyPr/>
          <a:lstStyle/>
          <a:p>
            <a:endParaRPr lang="is-I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496166" y="4595304"/>
            <a:ext cx="5783222" cy="5208011"/>
          </a:xfrm>
          <a:custGeom>
            <a:avLst/>
            <a:gdLst/>
            <a:ahLst/>
            <a:cxnLst/>
            <a:rect l="l" t="t" r="r" b="b"/>
            <a:pathLst>
              <a:path w="5783222" h="5208011">
                <a:moveTo>
                  <a:pt x="0" y="0"/>
                </a:moveTo>
                <a:lnTo>
                  <a:pt x="5783222" y="0"/>
                </a:lnTo>
                <a:lnTo>
                  <a:pt x="5783222" y="5208011"/>
                </a:lnTo>
                <a:lnTo>
                  <a:pt x="0" y="5208011"/>
                </a:lnTo>
                <a:lnTo>
                  <a:pt x="0" y="0"/>
                </a:lnTo>
                <a:close/>
              </a:path>
            </a:pathLst>
          </a:custGeom>
          <a:blipFill>
            <a:blip r:embed="rId4"/>
            <a:stretch>
              <a:fillRect t="-30376" b="-17682"/>
            </a:stretch>
          </a:blipFill>
          <a:ln w="38100" cap="sq">
            <a:solidFill>
              <a:srgbClr val="000000"/>
            </a:solidFill>
            <a:prstDash val="solid"/>
            <a:miter/>
          </a:ln>
        </p:spPr>
        <p:txBody>
          <a:bodyPr/>
          <a:lstStyle/>
          <a:p>
            <a:endParaRPr lang="is-IS"/>
          </a:p>
        </p:txBody>
      </p:sp>
      <p:sp>
        <p:nvSpPr>
          <p:cNvPr id="4" name="Freeform 4"/>
          <p:cNvSpPr/>
          <p:nvPr/>
        </p:nvSpPr>
        <p:spPr>
          <a:xfrm>
            <a:off x="6484873" y="338601"/>
            <a:ext cx="5318254" cy="5772347"/>
          </a:xfrm>
          <a:custGeom>
            <a:avLst/>
            <a:gdLst/>
            <a:ahLst/>
            <a:cxnLst/>
            <a:rect l="l" t="t" r="r" b="b"/>
            <a:pathLst>
              <a:path w="5318254" h="5772347">
                <a:moveTo>
                  <a:pt x="0" y="0"/>
                </a:moveTo>
                <a:lnTo>
                  <a:pt x="5318254" y="0"/>
                </a:lnTo>
                <a:lnTo>
                  <a:pt x="5318254" y="5772347"/>
                </a:lnTo>
                <a:lnTo>
                  <a:pt x="0" y="5772347"/>
                </a:lnTo>
                <a:lnTo>
                  <a:pt x="0" y="0"/>
                </a:lnTo>
                <a:close/>
              </a:path>
            </a:pathLst>
          </a:custGeom>
          <a:blipFill>
            <a:blip r:embed="rId5"/>
            <a:stretch>
              <a:fillRect l="-8742" t="-10367" b="-23216"/>
            </a:stretch>
          </a:blipFill>
          <a:ln w="38100" cap="sq">
            <a:solidFill>
              <a:srgbClr val="000000"/>
            </a:solidFill>
            <a:prstDash val="solid"/>
            <a:miter/>
          </a:ln>
        </p:spPr>
        <p:txBody>
          <a:bodyPr/>
          <a:lstStyle/>
          <a:p>
            <a:endParaRPr lang="is-IS"/>
          </a:p>
        </p:txBody>
      </p:sp>
      <p:sp>
        <p:nvSpPr>
          <p:cNvPr id="5" name="Freeform 5"/>
          <p:cNvSpPr/>
          <p:nvPr/>
        </p:nvSpPr>
        <p:spPr>
          <a:xfrm>
            <a:off x="729577" y="548212"/>
            <a:ext cx="5316400" cy="3918101"/>
          </a:xfrm>
          <a:custGeom>
            <a:avLst/>
            <a:gdLst/>
            <a:ahLst/>
            <a:cxnLst/>
            <a:rect l="l" t="t" r="r" b="b"/>
            <a:pathLst>
              <a:path w="5316400" h="3918101">
                <a:moveTo>
                  <a:pt x="0" y="0"/>
                </a:moveTo>
                <a:lnTo>
                  <a:pt x="5316400" y="0"/>
                </a:lnTo>
                <a:lnTo>
                  <a:pt x="5316400" y="3918101"/>
                </a:lnTo>
                <a:lnTo>
                  <a:pt x="0" y="3918101"/>
                </a:lnTo>
                <a:lnTo>
                  <a:pt x="0" y="0"/>
                </a:lnTo>
                <a:close/>
              </a:path>
            </a:pathLst>
          </a:custGeom>
          <a:blipFill>
            <a:blip r:embed="rId6"/>
            <a:stretch>
              <a:fillRect t="-38312" r="-30536" b="-97936"/>
            </a:stretch>
          </a:blipFill>
          <a:ln w="38100" cap="sq">
            <a:solidFill>
              <a:srgbClr val="000000"/>
            </a:solidFill>
            <a:prstDash val="solid"/>
            <a:miter/>
          </a:ln>
        </p:spPr>
        <p:txBody>
          <a:bodyPr/>
          <a:lstStyle/>
          <a:p>
            <a:endParaRPr lang="is-IS"/>
          </a:p>
        </p:txBody>
      </p:sp>
      <p:sp>
        <p:nvSpPr>
          <p:cNvPr id="6" name="Freeform 6"/>
          <p:cNvSpPr/>
          <p:nvPr/>
        </p:nvSpPr>
        <p:spPr>
          <a:xfrm>
            <a:off x="6484873" y="6497953"/>
            <a:ext cx="5705227" cy="3305363"/>
          </a:xfrm>
          <a:custGeom>
            <a:avLst/>
            <a:gdLst/>
            <a:ahLst/>
            <a:cxnLst/>
            <a:rect l="l" t="t" r="r" b="b"/>
            <a:pathLst>
              <a:path w="5705227" h="3305363">
                <a:moveTo>
                  <a:pt x="0" y="0"/>
                </a:moveTo>
                <a:lnTo>
                  <a:pt x="5705227" y="0"/>
                </a:lnTo>
                <a:lnTo>
                  <a:pt x="5705227" y="3305362"/>
                </a:lnTo>
                <a:lnTo>
                  <a:pt x="0" y="3305362"/>
                </a:lnTo>
                <a:lnTo>
                  <a:pt x="0" y="0"/>
                </a:lnTo>
                <a:close/>
              </a:path>
            </a:pathLst>
          </a:custGeom>
          <a:blipFill>
            <a:blip r:embed="rId7"/>
            <a:stretch>
              <a:fillRect t="-91766" r="-1367" b="-41520"/>
            </a:stretch>
          </a:blipFill>
          <a:ln w="38100" cap="sq">
            <a:solidFill>
              <a:srgbClr val="000000"/>
            </a:solidFill>
            <a:prstDash val="solid"/>
            <a:miter/>
          </a:ln>
        </p:spPr>
        <p:txBody>
          <a:bodyPr/>
          <a:lstStyle/>
          <a:p>
            <a:endParaRPr lang="is-I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657851" y="584463"/>
            <a:ext cx="9061640" cy="9061640"/>
          </a:xfrm>
          <a:custGeom>
            <a:avLst/>
            <a:gdLst/>
            <a:ahLst/>
            <a:cxnLst/>
            <a:rect l="l" t="t" r="r" b="b"/>
            <a:pathLst>
              <a:path w="9061640" h="9061640">
                <a:moveTo>
                  <a:pt x="0" y="0"/>
                </a:moveTo>
                <a:lnTo>
                  <a:pt x="9061640" y="0"/>
                </a:lnTo>
                <a:lnTo>
                  <a:pt x="9061640" y="9061640"/>
                </a:lnTo>
                <a:lnTo>
                  <a:pt x="0" y="9061640"/>
                </a:lnTo>
                <a:lnTo>
                  <a:pt x="0" y="0"/>
                </a:lnTo>
                <a:close/>
              </a:path>
            </a:pathLst>
          </a:custGeom>
          <a:blipFill>
            <a:blip r:embed="rId3"/>
            <a:stretch>
              <a:fillRect/>
            </a:stretch>
          </a:blipFill>
          <a:ln w="38100" cap="sq">
            <a:solidFill>
              <a:srgbClr val="000000"/>
            </a:solidFill>
            <a:prstDash val="solid"/>
            <a:miter/>
          </a:ln>
        </p:spPr>
        <p:txBody>
          <a:bodyPr/>
          <a:lstStyle/>
          <a:p>
            <a:endParaRPr lang="is-IS"/>
          </a:p>
        </p:txBody>
      </p:sp>
      <p:sp>
        <p:nvSpPr>
          <p:cNvPr id="3" name="Freeform 3"/>
          <p:cNvSpPr/>
          <p:nvPr/>
        </p:nvSpPr>
        <p:spPr>
          <a:xfrm>
            <a:off x="10296857" y="584463"/>
            <a:ext cx="4853286" cy="6401178"/>
          </a:xfrm>
          <a:custGeom>
            <a:avLst/>
            <a:gdLst/>
            <a:ahLst/>
            <a:cxnLst/>
            <a:rect l="l" t="t" r="r" b="b"/>
            <a:pathLst>
              <a:path w="4853286" h="6401178">
                <a:moveTo>
                  <a:pt x="0" y="0"/>
                </a:moveTo>
                <a:lnTo>
                  <a:pt x="4853286" y="0"/>
                </a:lnTo>
                <a:lnTo>
                  <a:pt x="4853286" y="6401178"/>
                </a:lnTo>
                <a:lnTo>
                  <a:pt x="0" y="6401178"/>
                </a:lnTo>
                <a:lnTo>
                  <a:pt x="0" y="0"/>
                </a:lnTo>
                <a:close/>
              </a:path>
            </a:pathLst>
          </a:custGeom>
          <a:blipFill>
            <a:blip r:embed="rId4"/>
            <a:stretch>
              <a:fillRect l="-9248" t="-5319" r="-9912" b="-15142"/>
            </a:stretch>
          </a:blipFill>
          <a:ln w="38100" cap="sq">
            <a:solidFill>
              <a:srgbClr val="000000"/>
            </a:solidFill>
            <a:prstDash val="solid"/>
            <a:miter/>
          </a:ln>
        </p:spPr>
        <p:txBody>
          <a:bodyPr/>
          <a:lstStyle/>
          <a:p>
            <a:endParaRPr lang="is-IS"/>
          </a:p>
        </p:txBody>
      </p:sp>
      <p:sp>
        <p:nvSpPr>
          <p:cNvPr id="4" name="Freeform 4"/>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5">
              <a:alphaModFix amt="19999"/>
            </a:blip>
            <a:stretch>
              <a:fillRect/>
            </a:stretch>
          </a:blipFill>
        </p:spPr>
        <p:txBody>
          <a:bodyPr/>
          <a:lstStyle/>
          <a:p>
            <a:endParaRPr lang="is-I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193385" y="3712039"/>
            <a:ext cx="3744468" cy="4114800"/>
          </a:xfrm>
          <a:custGeom>
            <a:avLst/>
            <a:gdLst/>
            <a:ahLst/>
            <a:cxnLst/>
            <a:rect l="l" t="t" r="r" b="b"/>
            <a:pathLst>
              <a:path w="3744468" h="4114800">
                <a:moveTo>
                  <a:pt x="0" y="0"/>
                </a:moveTo>
                <a:lnTo>
                  <a:pt x="3744468" y="0"/>
                </a:lnTo>
                <a:lnTo>
                  <a:pt x="374446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s-IS"/>
          </a:p>
        </p:txBody>
      </p:sp>
      <p:sp>
        <p:nvSpPr>
          <p:cNvPr id="3" name="Freeform 3"/>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5">
              <a:alphaModFix amt="19999"/>
            </a:blip>
            <a:stretch>
              <a:fillRect/>
            </a:stretch>
          </a:blipFill>
        </p:spPr>
        <p:txBody>
          <a:bodyPr/>
          <a:lstStyle/>
          <a:p>
            <a:endParaRPr lang="is-IS"/>
          </a:p>
        </p:txBody>
      </p:sp>
      <p:sp>
        <p:nvSpPr>
          <p:cNvPr id="4" name="Freeform 4"/>
          <p:cNvSpPr/>
          <p:nvPr/>
        </p:nvSpPr>
        <p:spPr>
          <a:xfrm>
            <a:off x="-187090" y="461607"/>
            <a:ext cx="19870102" cy="9363786"/>
          </a:xfrm>
          <a:custGeom>
            <a:avLst/>
            <a:gdLst/>
            <a:ahLst/>
            <a:cxnLst/>
            <a:rect l="l" t="t" r="r" b="b"/>
            <a:pathLst>
              <a:path w="19870102" h="9363786">
                <a:moveTo>
                  <a:pt x="0" y="0"/>
                </a:moveTo>
                <a:lnTo>
                  <a:pt x="19870102" y="0"/>
                </a:lnTo>
                <a:lnTo>
                  <a:pt x="19870102" y="9363786"/>
                </a:lnTo>
                <a:lnTo>
                  <a:pt x="0" y="9363786"/>
                </a:lnTo>
                <a:lnTo>
                  <a:pt x="0" y="0"/>
                </a:lnTo>
                <a:close/>
              </a:path>
            </a:pathLst>
          </a:custGeom>
          <a:blipFill>
            <a:blip r:embed="rId6"/>
            <a:stretch>
              <a:fillRect/>
            </a:stretch>
          </a:blipFill>
        </p:spPr>
        <p:txBody>
          <a:bodyPr/>
          <a:lstStyle/>
          <a:p>
            <a:endParaRPr lang="is-IS"/>
          </a:p>
        </p:txBody>
      </p:sp>
      <p:sp>
        <p:nvSpPr>
          <p:cNvPr id="5" name="TextBox 5"/>
          <p:cNvSpPr txBox="1"/>
          <p:nvPr/>
        </p:nvSpPr>
        <p:spPr>
          <a:xfrm>
            <a:off x="4722234" y="4605937"/>
            <a:ext cx="12048061" cy="1872616"/>
          </a:xfrm>
          <a:prstGeom prst="rect">
            <a:avLst/>
          </a:prstGeom>
        </p:spPr>
        <p:txBody>
          <a:bodyPr lIns="0" tIns="0" rIns="0" bIns="0" rtlCol="0" anchor="t">
            <a:spAutoFit/>
          </a:bodyPr>
          <a:lstStyle/>
          <a:p>
            <a:pPr algn="l">
              <a:lnSpc>
                <a:spcPts val="7559"/>
              </a:lnSpc>
            </a:pPr>
            <a:r>
              <a:rPr lang="en-US" sz="5399">
                <a:solidFill>
                  <a:srgbClr val="000000"/>
                </a:solidFill>
                <a:latin typeface="Roboto"/>
                <a:ea typeface="Roboto"/>
                <a:cs typeface="Roboto"/>
                <a:sym typeface="Roboto"/>
              </a:rPr>
              <a:t>Margt af því sem við erum nú þegar að gera smellpassar í Viku 17 þemað</a:t>
            </a:r>
          </a:p>
        </p:txBody>
      </p:sp>
      <p:sp>
        <p:nvSpPr>
          <p:cNvPr id="6" name="Freeform 6"/>
          <p:cNvSpPr/>
          <p:nvPr/>
        </p:nvSpPr>
        <p:spPr>
          <a:xfrm>
            <a:off x="3023524" y="317148"/>
            <a:ext cx="10919227" cy="3480504"/>
          </a:xfrm>
          <a:custGeom>
            <a:avLst/>
            <a:gdLst/>
            <a:ahLst/>
            <a:cxnLst/>
            <a:rect l="l" t="t" r="r" b="b"/>
            <a:pathLst>
              <a:path w="10919227" h="3480504">
                <a:moveTo>
                  <a:pt x="0" y="0"/>
                </a:moveTo>
                <a:lnTo>
                  <a:pt x="10919226" y="0"/>
                </a:lnTo>
                <a:lnTo>
                  <a:pt x="10919226" y="3480504"/>
                </a:lnTo>
                <a:lnTo>
                  <a:pt x="0" y="34805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is-IS"/>
          </a:p>
        </p:txBody>
      </p:sp>
      <p:sp>
        <p:nvSpPr>
          <p:cNvPr id="7" name="TextBox 7"/>
          <p:cNvSpPr txBox="1"/>
          <p:nvPr/>
        </p:nvSpPr>
        <p:spPr>
          <a:xfrm>
            <a:off x="4248857" y="773084"/>
            <a:ext cx="8468561" cy="2680973"/>
          </a:xfrm>
          <a:prstGeom prst="rect">
            <a:avLst/>
          </a:prstGeom>
        </p:spPr>
        <p:txBody>
          <a:bodyPr lIns="0" tIns="0" rIns="0" bIns="0" rtlCol="0" anchor="t">
            <a:spAutoFit/>
          </a:bodyPr>
          <a:lstStyle/>
          <a:p>
            <a:pPr algn="ctr">
              <a:lnSpc>
                <a:spcPts val="10779"/>
              </a:lnSpc>
            </a:pPr>
            <a:r>
              <a:rPr lang="en-US" sz="7699" b="1">
                <a:solidFill>
                  <a:srgbClr val="000000"/>
                </a:solidFill>
                <a:latin typeface="Roboto Bold"/>
                <a:ea typeface="Roboto Bold"/>
                <a:cs typeface="Roboto Bold"/>
                <a:sym typeface="Roboto Bold"/>
              </a:rPr>
              <a:t>Þetta þarf ekki að vera flókið</a:t>
            </a:r>
          </a:p>
        </p:txBody>
      </p:sp>
      <p:sp>
        <p:nvSpPr>
          <p:cNvPr id="8" name="TextBox 8"/>
          <p:cNvSpPr txBox="1"/>
          <p:nvPr/>
        </p:nvSpPr>
        <p:spPr>
          <a:xfrm>
            <a:off x="4722234" y="7019925"/>
            <a:ext cx="13531457" cy="920116"/>
          </a:xfrm>
          <a:prstGeom prst="rect">
            <a:avLst/>
          </a:prstGeom>
        </p:spPr>
        <p:txBody>
          <a:bodyPr lIns="0" tIns="0" rIns="0" bIns="0" rtlCol="0" anchor="t">
            <a:spAutoFit/>
          </a:bodyPr>
          <a:lstStyle/>
          <a:p>
            <a:pPr algn="l">
              <a:lnSpc>
                <a:spcPts val="7559"/>
              </a:lnSpc>
            </a:pPr>
            <a:r>
              <a:rPr lang="en-US" sz="5399">
                <a:solidFill>
                  <a:srgbClr val="000000"/>
                </a:solidFill>
                <a:latin typeface="Roboto"/>
                <a:ea typeface="Roboto"/>
                <a:cs typeface="Roboto"/>
                <a:sym typeface="Roboto"/>
              </a:rPr>
              <a:t>Samstarfsaðilar úr nærumhverfinu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128991" y="143736"/>
            <a:ext cx="7042473" cy="9989995"/>
          </a:xfrm>
          <a:custGeom>
            <a:avLst/>
            <a:gdLst/>
            <a:ahLst/>
            <a:cxnLst/>
            <a:rect l="l" t="t" r="r" b="b"/>
            <a:pathLst>
              <a:path w="7042473" h="9989995">
                <a:moveTo>
                  <a:pt x="0" y="0"/>
                </a:moveTo>
                <a:lnTo>
                  <a:pt x="7042473" y="0"/>
                </a:lnTo>
                <a:lnTo>
                  <a:pt x="7042473" y="9989994"/>
                </a:lnTo>
                <a:lnTo>
                  <a:pt x="0" y="9989994"/>
                </a:lnTo>
                <a:lnTo>
                  <a:pt x="0" y="0"/>
                </a:lnTo>
                <a:close/>
              </a:path>
            </a:pathLst>
          </a:custGeom>
          <a:blipFill>
            <a:blip r:embed="rId4"/>
            <a:stretch>
              <a:fillRect/>
            </a:stretch>
          </a:blipFill>
          <a:ln w="38100" cap="sq">
            <a:solidFill>
              <a:srgbClr val="000000"/>
            </a:solidFill>
            <a:prstDash val="solid"/>
            <a:miter/>
          </a:ln>
        </p:spPr>
        <p:txBody>
          <a:bodyPr/>
          <a:lstStyle/>
          <a:p>
            <a:endParaRPr lang="is-IS"/>
          </a:p>
        </p:txBody>
      </p:sp>
      <p:pic>
        <p:nvPicPr>
          <p:cNvPr id="4" name="Picture 4"/>
          <p:cNvPicPr>
            <a:picLocks noChangeAspect="1"/>
          </p:cNvPicPr>
          <p:nvPr/>
        </p:nvPicPr>
        <p:blipFill>
          <a:blip r:embed="rId5"/>
          <a:stretch>
            <a:fillRect/>
          </a:stretch>
        </p:blipFill>
        <p:spPr>
          <a:xfrm>
            <a:off x="7239456" y="4593361"/>
            <a:ext cx="4937760" cy="4937760"/>
          </a:xfrm>
          <a:prstGeom prst="rect">
            <a:avLst/>
          </a:prstGeom>
        </p:spPr>
      </p:pic>
      <p:sp>
        <p:nvSpPr>
          <p:cNvPr id="5" name="Freeform 5"/>
          <p:cNvSpPr/>
          <p:nvPr/>
        </p:nvSpPr>
        <p:spPr>
          <a:xfrm rot="5190506">
            <a:off x="7541006" y="4339704"/>
            <a:ext cx="789823" cy="224112"/>
          </a:xfrm>
          <a:custGeom>
            <a:avLst/>
            <a:gdLst/>
            <a:ahLst/>
            <a:cxnLst/>
            <a:rect l="l" t="t" r="r" b="b"/>
            <a:pathLst>
              <a:path w="789823" h="224112">
                <a:moveTo>
                  <a:pt x="0" y="0"/>
                </a:moveTo>
                <a:lnTo>
                  <a:pt x="789823" y="0"/>
                </a:lnTo>
                <a:lnTo>
                  <a:pt x="789823" y="224112"/>
                </a:lnTo>
                <a:lnTo>
                  <a:pt x="0" y="2241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is-IS"/>
          </a:p>
        </p:txBody>
      </p:sp>
      <p:sp>
        <p:nvSpPr>
          <p:cNvPr id="6" name="TextBox 6"/>
          <p:cNvSpPr txBox="1"/>
          <p:nvPr/>
        </p:nvSpPr>
        <p:spPr>
          <a:xfrm>
            <a:off x="8005142" y="1210309"/>
            <a:ext cx="9017496" cy="847091"/>
          </a:xfrm>
          <a:prstGeom prst="rect">
            <a:avLst/>
          </a:prstGeom>
        </p:spPr>
        <p:txBody>
          <a:bodyPr lIns="0" tIns="0" rIns="0" bIns="0" rtlCol="0" anchor="t">
            <a:spAutoFit/>
          </a:bodyPr>
          <a:lstStyle/>
          <a:p>
            <a:pPr algn="ctr">
              <a:lnSpc>
                <a:spcPts val="6859"/>
              </a:lnSpc>
            </a:pPr>
            <a:r>
              <a:rPr lang="en-US" sz="4899" b="1">
                <a:solidFill>
                  <a:srgbClr val="000000"/>
                </a:solidFill>
                <a:latin typeface="Roboto Bold"/>
                <a:ea typeface="Roboto Bold"/>
                <a:cs typeface="Roboto Bold"/>
                <a:sym typeface="Roboto Bold"/>
              </a:rPr>
              <a:t>Það þarf ekki að finna upp hjólið</a:t>
            </a:r>
          </a:p>
        </p:txBody>
      </p:sp>
      <p:sp>
        <p:nvSpPr>
          <p:cNvPr id="7" name="TextBox 7"/>
          <p:cNvSpPr txBox="1"/>
          <p:nvPr/>
        </p:nvSpPr>
        <p:spPr>
          <a:xfrm>
            <a:off x="8071817" y="3730237"/>
            <a:ext cx="2890093" cy="834390"/>
          </a:xfrm>
          <a:prstGeom prst="rect">
            <a:avLst/>
          </a:prstGeom>
        </p:spPr>
        <p:txBody>
          <a:bodyPr lIns="0" tIns="0" rIns="0" bIns="0" rtlCol="0" anchor="t">
            <a:spAutoFit/>
          </a:bodyPr>
          <a:lstStyle/>
          <a:p>
            <a:pPr algn="l">
              <a:lnSpc>
                <a:spcPts val="3359"/>
              </a:lnSpc>
            </a:pPr>
            <a:r>
              <a:rPr lang="en-US" sz="2400">
                <a:solidFill>
                  <a:srgbClr val="000000"/>
                </a:solidFill>
                <a:latin typeface="Roboto"/>
                <a:ea typeface="Roboto"/>
                <a:cs typeface="Roboto"/>
                <a:sym typeface="Roboto"/>
              </a:rPr>
              <a:t>Hugmyndabæklingur </a:t>
            </a:r>
          </a:p>
          <a:p>
            <a:pPr algn="l">
              <a:lnSpc>
                <a:spcPts val="3359"/>
              </a:lnSpc>
            </a:pPr>
            <a:r>
              <a:rPr lang="en-US" sz="2400">
                <a:solidFill>
                  <a:srgbClr val="000000"/>
                </a:solidFill>
                <a:latin typeface="Roboto"/>
                <a:ea typeface="Roboto"/>
                <a:cs typeface="Roboto"/>
                <a:sym typeface="Roboto"/>
              </a:rPr>
              <a:t>á rafrænu formi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grpSp>
        <p:nvGrpSpPr>
          <p:cNvPr id="2" name="Group 2"/>
          <p:cNvGrpSpPr/>
          <p:nvPr/>
        </p:nvGrpSpPr>
        <p:grpSpPr>
          <a:xfrm>
            <a:off x="5447287" y="0"/>
            <a:ext cx="7384238" cy="10287000"/>
            <a:chOff x="0" y="0"/>
            <a:chExt cx="1944820" cy="2709333"/>
          </a:xfrm>
        </p:grpSpPr>
        <p:sp>
          <p:nvSpPr>
            <p:cNvPr id="3" name="Freeform 3"/>
            <p:cNvSpPr/>
            <p:nvPr/>
          </p:nvSpPr>
          <p:spPr>
            <a:xfrm>
              <a:off x="0" y="0"/>
              <a:ext cx="1944820" cy="2709333"/>
            </a:xfrm>
            <a:custGeom>
              <a:avLst/>
              <a:gdLst/>
              <a:ahLst/>
              <a:cxnLst/>
              <a:rect l="l" t="t" r="r" b="b"/>
              <a:pathLst>
                <a:path w="1944820" h="2709333">
                  <a:moveTo>
                    <a:pt x="0" y="0"/>
                  </a:moveTo>
                  <a:lnTo>
                    <a:pt x="1944820" y="0"/>
                  </a:lnTo>
                  <a:lnTo>
                    <a:pt x="1944820" y="2709333"/>
                  </a:lnTo>
                  <a:lnTo>
                    <a:pt x="0" y="2709333"/>
                  </a:lnTo>
                  <a:close/>
                </a:path>
              </a:pathLst>
            </a:custGeom>
            <a:solidFill>
              <a:srgbClr val="FCFCFC"/>
            </a:solidFill>
          </p:spPr>
          <p:txBody>
            <a:bodyPr/>
            <a:lstStyle/>
            <a:p>
              <a:endParaRPr lang="is-IS"/>
            </a:p>
          </p:txBody>
        </p:sp>
        <p:sp>
          <p:nvSpPr>
            <p:cNvPr id="4" name="TextBox 4"/>
            <p:cNvSpPr txBox="1"/>
            <p:nvPr/>
          </p:nvSpPr>
          <p:spPr>
            <a:xfrm>
              <a:off x="0" y="-47625"/>
              <a:ext cx="1944820" cy="2756958"/>
            </a:xfrm>
            <a:prstGeom prst="rect">
              <a:avLst/>
            </a:prstGeom>
          </p:spPr>
          <p:txBody>
            <a:bodyPr lIns="50800" tIns="50800" rIns="50800" bIns="50800" rtlCol="0" anchor="ctr"/>
            <a:lstStyle/>
            <a:p>
              <a:pPr algn="ctr">
                <a:lnSpc>
                  <a:spcPts val="2526"/>
                </a:lnSpc>
              </a:pPr>
              <a:endParaRPr/>
            </a:p>
          </p:txBody>
        </p:sp>
      </p:grpSp>
      <p:sp>
        <p:nvSpPr>
          <p:cNvPr id="5" name="Freeform 5"/>
          <p:cNvSpPr/>
          <p:nvPr/>
        </p:nvSpPr>
        <p:spPr>
          <a:xfrm>
            <a:off x="11151553" y="138315"/>
            <a:ext cx="1512094" cy="1512094"/>
          </a:xfrm>
          <a:custGeom>
            <a:avLst/>
            <a:gdLst/>
            <a:ahLst/>
            <a:cxnLst/>
            <a:rect l="l" t="t" r="r" b="b"/>
            <a:pathLst>
              <a:path w="1512094" h="1512094">
                <a:moveTo>
                  <a:pt x="0" y="0"/>
                </a:moveTo>
                <a:lnTo>
                  <a:pt x="1512094" y="0"/>
                </a:lnTo>
                <a:lnTo>
                  <a:pt x="1512094" y="1512094"/>
                </a:lnTo>
                <a:lnTo>
                  <a:pt x="0" y="1512094"/>
                </a:lnTo>
                <a:lnTo>
                  <a:pt x="0" y="0"/>
                </a:lnTo>
                <a:close/>
              </a:path>
            </a:pathLst>
          </a:custGeom>
          <a:blipFill>
            <a:blip r:embed="rId3"/>
            <a:stretch>
              <a:fillRect/>
            </a:stretch>
          </a:blipFill>
        </p:spPr>
        <p:txBody>
          <a:bodyPr/>
          <a:lstStyle/>
          <a:p>
            <a:endParaRPr lang="is-IS"/>
          </a:p>
        </p:txBody>
      </p:sp>
      <p:sp>
        <p:nvSpPr>
          <p:cNvPr id="6" name="Freeform 6"/>
          <p:cNvSpPr/>
          <p:nvPr/>
        </p:nvSpPr>
        <p:spPr>
          <a:xfrm>
            <a:off x="5738331" y="8715727"/>
            <a:ext cx="1622064" cy="1356302"/>
          </a:xfrm>
          <a:custGeom>
            <a:avLst/>
            <a:gdLst/>
            <a:ahLst/>
            <a:cxnLst/>
            <a:rect l="l" t="t" r="r" b="b"/>
            <a:pathLst>
              <a:path w="1622064" h="1356302">
                <a:moveTo>
                  <a:pt x="0" y="0"/>
                </a:moveTo>
                <a:lnTo>
                  <a:pt x="1622064" y="0"/>
                </a:lnTo>
                <a:lnTo>
                  <a:pt x="1622064" y="1356302"/>
                </a:lnTo>
                <a:lnTo>
                  <a:pt x="0" y="1356302"/>
                </a:lnTo>
                <a:lnTo>
                  <a:pt x="0" y="0"/>
                </a:lnTo>
                <a:close/>
              </a:path>
            </a:pathLst>
          </a:custGeom>
          <a:blipFill>
            <a:blip r:embed="rId4"/>
            <a:stretch>
              <a:fillRect/>
            </a:stretch>
          </a:blipFill>
        </p:spPr>
        <p:txBody>
          <a:bodyPr/>
          <a:lstStyle/>
          <a:p>
            <a:endParaRPr lang="is-IS"/>
          </a:p>
        </p:txBody>
      </p:sp>
      <p:grpSp>
        <p:nvGrpSpPr>
          <p:cNvPr id="7" name="Group 7"/>
          <p:cNvGrpSpPr>
            <a:grpSpLocks noChangeAspect="1"/>
          </p:cNvGrpSpPr>
          <p:nvPr/>
        </p:nvGrpSpPr>
        <p:grpSpPr>
          <a:xfrm>
            <a:off x="5835022" y="3319825"/>
            <a:ext cx="323689" cy="327483"/>
            <a:chOff x="0" y="0"/>
            <a:chExt cx="336436" cy="340373"/>
          </a:xfrm>
        </p:grpSpPr>
        <p:sp>
          <p:nvSpPr>
            <p:cNvPr id="8" name="Freeform 8"/>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9" name="Freeform 9"/>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10" name="Group 10"/>
          <p:cNvGrpSpPr>
            <a:grpSpLocks noChangeAspect="1"/>
          </p:cNvGrpSpPr>
          <p:nvPr/>
        </p:nvGrpSpPr>
        <p:grpSpPr>
          <a:xfrm>
            <a:off x="5835022" y="3795218"/>
            <a:ext cx="323689" cy="327483"/>
            <a:chOff x="0" y="0"/>
            <a:chExt cx="336436" cy="340373"/>
          </a:xfrm>
        </p:grpSpPr>
        <p:sp>
          <p:nvSpPr>
            <p:cNvPr id="11" name="Freeform 11"/>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12" name="Freeform 12"/>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13" name="Group 13"/>
          <p:cNvGrpSpPr>
            <a:grpSpLocks noChangeAspect="1"/>
          </p:cNvGrpSpPr>
          <p:nvPr/>
        </p:nvGrpSpPr>
        <p:grpSpPr>
          <a:xfrm>
            <a:off x="5835022" y="4249827"/>
            <a:ext cx="323689" cy="327483"/>
            <a:chOff x="0" y="0"/>
            <a:chExt cx="336436" cy="340373"/>
          </a:xfrm>
        </p:grpSpPr>
        <p:sp>
          <p:nvSpPr>
            <p:cNvPr id="14" name="Freeform 14"/>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15" name="Freeform 15"/>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16" name="Group 16"/>
          <p:cNvGrpSpPr>
            <a:grpSpLocks noChangeAspect="1"/>
          </p:cNvGrpSpPr>
          <p:nvPr/>
        </p:nvGrpSpPr>
        <p:grpSpPr>
          <a:xfrm>
            <a:off x="5835022" y="4664983"/>
            <a:ext cx="323689" cy="644464"/>
            <a:chOff x="0" y="0"/>
            <a:chExt cx="336436" cy="669836"/>
          </a:xfrm>
        </p:grpSpPr>
        <p:sp>
          <p:nvSpPr>
            <p:cNvPr id="17" name="Freeform 17"/>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18" name="Freeform 18"/>
            <p:cNvSpPr/>
            <p:nvPr/>
          </p:nvSpPr>
          <p:spPr>
            <a:xfrm>
              <a:off x="63500" y="392938"/>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19" name="Freeform 19"/>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20" name="Freeform 20"/>
            <p:cNvSpPr/>
            <p:nvPr/>
          </p:nvSpPr>
          <p:spPr>
            <a:xfrm>
              <a:off x="63500" y="397510"/>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21" name="Group 21"/>
          <p:cNvGrpSpPr>
            <a:grpSpLocks noChangeAspect="1"/>
          </p:cNvGrpSpPr>
          <p:nvPr/>
        </p:nvGrpSpPr>
        <p:grpSpPr>
          <a:xfrm>
            <a:off x="5835022" y="5386848"/>
            <a:ext cx="323689" cy="327483"/>
            <a:chOff x="0" y="0"/>
            <a:chExt cx="336436" cy="340373"/>
          </a:xfrm>
        </p:grpSpPr>
        <p:sp>
          <p:nvSpPr>
            <p:cNvPr id="22" name="Freeform 22"/>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23" name="Freeform 23"/>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24" name="Group 24"/>
          <p:cNvGrpSpPr>
            <a:grpSpLocks noChangeAspect="1"/>
          </p:cNvGrpSpPr>
          <p:nvPr/>
        </p:nvGrpSpPr>
        <p:grpSpPr>
          <a:xfrm>
            <a:off x="5835022" y="6345240"/>
            <a:ext cx="323689" cy="327483"/>
            <a:chOff x="0" y="0"/>
            <a:chExt cx="336436" cy="340373"/>
          </a:xfrm>
        </p:grpSpPr>
        <p:sp>
          <p:nvSpPr>
            <p:cNvPr id="25" name="Freeform 25"/>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26" name="Freeform 26"/>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27" name="Group 27"/>
          <p:cNvGrpSpPr>
            <a:grpSpLocks noChangeAspect="1"/>
          </p:cNvGrpSpPr>
          <p:nvPr/>
        </p:nvGrpSpPr>
        <p:grpSpPr>
          <a:xfrm>
            <a:off x="5835022" y="6791995"/>
            <a:ext cx="323689" cy="327483"/>
            <a:chOff x="0" y="0"/>
            <a:chExt cx="336436" cy="340373"/>
          </a:xfrm>
        </p:grpSpPr>
        <p:sp>
          <p:nvSpPr>
            <p:cNvPr id="28" name="Freeform 28"/>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29" name="Freeform 29"/>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30" name="Group 30"/>
          <p:cNvGrpSpPr>
            <a:grpSpLocks noChangeAspect="1"/>
          </p:cNvGrpSpPr>
          <p:nvPr/>
        </p:nvGrpSpPr>
        <p:grpSpPr>
          <a:xfrm>
            <a:off x="5835022" y="7238759"/>
            <a:ext cx="323689" cy="1122606"/>
            <a:chOff x="0" y="0"/>
            <a:chExt cx="336436" cy="1166800"/>
          </a:xfrm>
        </p:grpSpPr>
        <p:sp>
          <p:nvSpPr>
            <p:cNvPr id="31" name="Freeform 31"/>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32" name="Freeform 32"/>
            <p:cNvSpPr/>
            <p:nvPr/>
          </p:nvSpPr>
          <p:spPr>
            <a:xfrm>
              <a:off x="63500" y="338963"/>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33" name="Freeform 33"/>
            <p:cNvSpPr/>
            <p:nvPr/>
          </p:nvSpPr>
          <p:spPr>
            <a:xfrm>
              <a:off x="63500" y="614426"/>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34" name="Freeform 34"/>
            <p:cNvSpPr/>
            <p:nvPr/>
          </p:nvSpPr>
          <p:spPr>
            <a:xfrm>
              <a:off x="63500" y="889889"/>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35" name="Freeform 35"/>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36" name="Freeform 36"/>
            <p:cNvSpPr/>
            <p:nvPr/>
          </p:nvSpPr>
          <p:spPr>
            <a:xfrm>
              <a:off x="63500" y="343535"/>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37" name="Freeform 37"/>
            <p:cNvSpPr/>
            <p:nvPr/>
          </p:nvSpPr>
          <p:spPr>
            <a:xfrm>
              <a:off x="63500" y="618998"/>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38" name="Freeform 38"/>
            <p:cNvSpPr/>
            <p:nvPr/>
          </p:nvSpPr>
          <p:spPr>
            <a:xfrm>
              <a:off x="63500" y="894461"/>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39" name="Group 39"/>
          <p:cNvGrpSpPr>
            <a:grpSpLocks noChangeAspect="1"/>
          </p:cNvGrpSpPr>
          <p:nvPr/>
        </p:nvGrpSpPr>
        <p:grpSpPr>
          <a:xfrm>
            <a:off x="5738331" y="8720135"/>
            <a:ext cx="1620039" cy="1358071"/>
            <a:chOff x="0" y="0"/>
            <a:chExt cx="1683817" cy="1411542"/>
          </a:xfrm>
        </p:grpSpPr>
        <p:sp>
          <p:nvSpPr>
            <p:cNvPr id="40" name="Freeform 40"/>
            <p:cNvSpPr/>
            <p:nvPr/>
          </p:nvSpPr>
          <p:spPr>
            <a:xfrm>
              <a:off x="0" y="0"/>
              <a:ext cx="1683766" cy="1411605"/>
            </a:xfrm>
            <a:custGeom>
              <a:avLst/>
              <a:gdLst/>
              <a:ahLst/>
              <a:cxnLst/>
              <a:rect l="l" t="t" r="r" b="b"/>
              <a:pathLst>
                <a:path w="1683766" h="1411605">
                  <a:moveTo>
                    <a:pt x="0" y="1411605"/>
                  </a:moveTo>
                  <a:lnTo>
                    <a:pt x="1683766" y="1411605"/>
                  </a:lnTo>
                  <a:lnTo>
                    <a:pt x="1683766" y="0"/>
                  </a:lnTo>
                  <a:lnTo>
                    <a:pt x="0" y="0"/>
                  </a:lnTo>
                  <a:close/>
                </a:path>
              </a:pathLst>
            </a:custGeom>
            <a:solidFill>
              <a:srgbClr val="000000">
                <a:alpha val="0"/>
              </a:srgbClr>
            </a:solidFill>
          </p:spPr>
          <p:txBody>
            <a:bodyPr/>
            <a:lstStyle/>
            <a:p>
              <a:endParaRPr lang="is-IS"/>
            </a:p>
          </p:txBody>
        </p:sp>
      </p:grpSp>
      <p:grpSp>
        <p:nvGrpSpPr>
          <p:cNvPr id="41" name="Group 41"/>
          <p:cNvGrpSpPr>
            <a:grpSpLocks noChangeAspect="1"/>
          </p:cNvGrpSpPr>
          <p:nvPr/>
        </p:nvGrpSpPr>
        <p:grpSpPr>
          <a:xfrm>
            <a:off x="9401575" y="3336971"/>
            <a:ext cx="323689" cy="601685"/>
            <a:chOff x="0" y="0"/>
            <a:chExt cx="336436" cy="625373"/>
          </a:xfrm>
        </p:grpSpPr>
        <p:sp>
          <p:nvSpPr>
            <p:cNvPr id="42" name="Freeform 42"/>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43" name="Freeform 43"/>
            <p:cNvSpPr/>
            <p:nvPr/>
          </p:nvSpPr>
          <p:spPr>
            <a:xfrm>
              <a:off x="63500" y="348488"/>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44" name="Freeform 44"/>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45" name="Freeform 45"/>
            <p:cNvSpPr/>
            <p:nvPr/>
          </p:nvSpPr>
          <p:spPr>
            <a:xfrm>
              <a:off x="63500" y="353060"/>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46" name="Group 46"/>
          <p:cNvGrpSpPr>
            <a:grpSpLocks noChangeAspect="1"/>
          </p:cNvGrpSpPr>
          <p:nvPr/>
        </p:nvGrpSpPr>
        <p:grpSpPr>
          <a:xfrm>
            <a:off x="9401575" y="4048929"/>
            <a:ext cx="323689" cy="327483"/>
            <a:chOff x="0" y="0"/>
            <a:chExt cx="336436" cy="340373"/>
          </a:xfrm>
        </p:grpSpPr>
        <p:sp>
          <p:nvSpPr>
            <p:cNvPr id="47" name="Freeform 47"/>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48" name="Freeform 48"/>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49" name="Group 49"/>
          <p:cNvGrpSpPr>
            <a:grpSpLocks noChangeAspect="1"/>
          </p:cNvGrpSpPr>
          <p:nvPr/>
        </p:nvGrpSpPr>
        <p:grpSpPr>
          <a:xfrm>
            <a:off x="9401575" y="4486685"/>
            <a:ext cx="323689" cy="327483"/>
            <a:chOff x="0" y="0"/>
            <a:chExt cx="336436" cy="340373"/>
          </a:xfrm>
        </p:grpSpPr>
        <p:sp>
          <p:nvSpPr>
            <p:cNvPr id="50" name="Freeform 50"/>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51" name="Freeform 51"/>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52" name="Group 52"/>
          <p:cNvGrpSpPr>
            <a:grpSpLocks noChangeAspect="1"/>
          </p:cNvGrpSpPr>
          <p:nvPr/>
        </p:nvGrpSpPr>
        <p:grpSpPr>
          <a:xfrm>
            <a:off x="9401575" y="4924449"/>
            <a:ext cx="323689" cy="647717"/>
            <a:chOff x="0" y="0"/>
            <a:chExt cx="336436" cy="673214"/>
          </a:xfrm>
        </p:grpSpPr>
        <p:sp>
          <p:nvSpPr>
            <p:cNvPr id="53" name="Freeform 53"/>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54" name="Freeform 54"/>
            <p:cNvSpPr/>
            <p:nvPr/>
          </p:nvSpPr>
          <p:spPr>
            <a:xfrm>
              <a:off x="63500" y="396240"/>
              <a:ext cx="209423" cy="209550"/>
            </a:xfrm>
            <a:custGeom>
              <a:avLst/>
              <a:gdLst/>
              <a:ahLst/>
              <a:cxnLst/>
              <a:rect l="l" t="t" r="r" b="b"/>
              <a:pathLst>
                <a:path w="209423" h="209550">
                  <a:moveTo>
                    <a:pt x="203454" y="5969"/>
                  </a:moveTo>
                  <a:lnTo>
                    <a:pt x="203454" y="203581"/>
                  </a:lnTo>
                  <a:lnTo>
                    <a:pt x="5842" y="203581"/>
                  </a:lnTo>
                  <a:lnTo>
                    <a:pt x="5842" y="5969"/>
                  </a:lnTo>
                  <a:close/>
                  <a:moveTo>
                    <a:pt x="2032" y="127"/>
                  </a:moveTo>
                  <a:cubicBezTo>
                    <a:pt x="1016" y="381"/>
                    <a:pt x="254" y="1143"/>
                    <a:pt x="0" y="2159"/>
                  </a:cubicBezTo>
                  <a:lnTo>
                    <a:pt x="0" y="2159"/>
                  </a:lnTo>
                  <a:lnTo>
                    <a:pt x="0" y="207391"/>
                  </a:lnTo>
                  <a:cubicBezTo>
                    <a:pt x="381" y="208661"/>
                    <a:pt x="1524" y="209550"/>
                    <a:pt x="2921" y="209550"/>
                  </a:cubicBezTo>
                  <a:lnTo>
                    <a:pt x="206375" y="209550"/>
                  </a:lnTo>
                  <a:cubicBezTo>
                    <a:pt x="208026" y="209550"/>
                    <a:pt x="209423" y="208153"/>
                    <a:pt x="209423" y="206502"/>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55" name="Freeform 55"/>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56" name="Freeform 56"/>
            <p:cNvSpPr/>
            <p:nvPr/>
          </p:nvSpPr>
          <p:spPr>
            <a:xfrm>
              <a:off x="63500" y="400939"/>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57" name="Group 57"/>
          <p:cNvGrpSpPr>
            <a:grpSpLocks noChangeAspect="1"/>
          </p:cNvGrpSpPr>
          <p:nvPr/>
        </p:nvGrpSpPr>
        <p:grpSpPr>
          <a:xfrm>
            <a:off x="9401575" y="5653141"/>
            <a:ext cx="323689" cy="327483"/>
            <a:chOff x="0" y="0"/>
            <a:chExt cx="336436" cy="340373"/>
          </a:xfrm>
        </p:grpSpPr>
        <p:sp>
          <p:nvSpPr>
            <p:cNvPr id="58" name="Freeform 58"/>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59" name="Freeform 59"/>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60" name="Group 60"/>
          <p:cNvGrpSpPr>
            <a:grpSpLocks noChangeAspect="1"/>
          </p:cNvGrpSpPr>
          <p:nvPr/>
        </p:nvGrpSpPr>
        <p:grpSpPr>
          <a:xfrm>
            <a:off x="9401575" y="7195294"/>
            <a:ext cx="323689" cy="875896"/>
            <a:chOff x="0" y="0"/>
            <a:chExt cx="336436" cy="910374"/>
          </a:xfrm>
        </p:grpSpPr>
        <p:sp>
          <p:nvSpPr>
            <p:cNvPr id="61" name="Freeform 61"/>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62" name="Freeform 62"/>
            <p:cNvSpPr/>
            <p:nvPr/>
          </p:nvSpPr>
          <p:spPr>
            <a:xfrm>
              <a:off x="63500" y="348488"/>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63" name="Freeform 63"/>
            <p:cNvSpPr/>
            <p:nvPr/>
          </p:nvSpPr>
          <p:spPr>
            <a:xfrm>
              <a:off x="63500" y="633476"/>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64" name="Freeform 64"/>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65" name="Freeform 65"/>
            <p:cNvSpPr/>
            <p:nvPr/>
          </p:nvSpPr>
          <p:spPr>
            <a:xfrm>
              <a:off x="63500" y="353060"/>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66" name="Freeform 66"/>
            <p:cNvSpPr/>
            <p:nvPr/>
          </p:nvSpPr>
          <p:spPr>
            <a:xfrm>
              <a:off x="63500" y="638048"/>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67" name="Group 67"/>
          <p:cNvGrpSpPr>
            <a:grpSpLocks noChangeAspect="1"/>
          </p:cNvGrpSpPr>
          <p:nvPr/>
        </p:nvGrpSpPr>
        <p:grpSpPr>
          <a:xfrm>
            <a:off x="9401575" y="8155381"/>
            <a:ext cx="323689" cy="638342"/>
            <a:chOff x="0" y="0"/>
            <a:chExt cx="336436" cy="663473"/>
          </a:xfrm>
        </p:grpSpPr>
        <p:sp>
          <p:nvSpPr>
            <p:cNvPr id="68" name="Freeform 68"/>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69" name="Freeform 69"/>
            <p:cNvSpPr/>
            <p:nvPr/>
          </p:nvSpPr>
          <p:spPr>
            <a:xfrm>
              <a:off x="63500" y="386588"/>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70" name="Freeform 70"/>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sp>
          <p:nvSpPr>
            <p:cNvPr id="71" name="Freeform 71"/>
            <p:cNvSpPr/>
            <p:nvPr/>
          </p:nvSpPr>
          <p:spPr>
            <a:xfrm>
              <a:off x="63500" y="391160"/>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72" name="Group 72"/>
          <p:cNvGrpSpPr>
            <a:grpSpLocks noChangeAspect="1"/>
          </p:cNvGrpSpPr>
          <p:nvPr/>
        </p:nvGrpSpPr>
        <p:grpSpPr>
          <a:xfrm>
            <a:off x="9401575" y="8877191"/>
            <a:ext cx="323689" cy="327483"/>
            <a:chOff x="0" y="0"/>
            <a:chExt cx="336436" cy="340373"/>
          </a:xfrm>
        </p:grpSpPr>
        <p:sp>
          <p:nvSpPr>
            <p:cNvPr id="73" name="Freeform 73"/>
            <p:cNvSpPr/>
            <p:nvPr/>
          </p:nvSpPr>
          <p:spPr>
            <a:xfrm>
              <a:off x="63500" y="63500"/>
              <a:ext cx="209423" cy="209423"/>
            </a:xfrm>
            <a:custGeom>
              <a:avLst/>
              <a:gdLst/>
              <a:ahLst/>
              <a:cxnLst/>
              <a:rect l="l" t="t" r="r" b="b"/>
              <a:pathLst>
                <a:path w="209423" h="209423">
                  <a:moveTo>
                    <a:pt x="203454" y="5842"/>
                  </a:moveTo>
                  <a:lnTo>
                    <a:pt x="203454" y="203454"/>
                  </a:lnTo>
                  <a:lnTo>
                    <a:pt x="5842" y="203454"/>
                  </a:lnTo>
                  <a:lnTo>
                    <a:pt x="5842" y="5842"/>
                  </a:lnTo>
                  <a:close/>
                  <a:moveTo>
                    <a:pt x="2032" y="0"/>
                  </a:moveTo>
                  <a:cubicBezTo>
                    <a:pt x="1016" y="254"/>
                    <a:pt x="254" y="1016"/>
                    <a:pt x="0" y="2032"/>
                  </a:cubicBezTo>
                  <a:lnTo>
                    <a:pt x="0" y="2032"/>
                  </a:lnTo>
                  <a:lnTo>
                    <a:pt x="0" y="207264"/>
                  </a:lnTo>
                  <a:cubicBezTo>
                    <a:pt x="381" y="208534"/>
                    <a:pt x="1524" y="209423"/>
                    <a:pt x="2921" y="209423"/>
                  </a:cubicBezTo>
                  <a:lnTo>
                    <a:pt x="206375" y="209423"/>
                  </a:lnTo>
                  <a:cubicBezTo>
                    <a:pt x="208026" y="209423"/>
                    <a:pt x="209423" y="208026"/>
                    <a:pt x="209423" y="206375"/>
                  </a:cubicBezTo>
                  <a:lnTo>
                    <a:pt x="209423" y="2921"/>
                  </a:lnTo>
                  <a:cubicBezTo>
                    <a:pt x="209423" y="1524"/>
                    <a:pt x="208534" y="381"/>
                    <a:pt x="207264" y="0"/>
                  </a:cubicBezTo>
                  <a:close/>
                </a:path>
              </a:pathLst>
            </a:custGeom>
            <a:solidFill>
              <a:srgbClr val="000000"/>
            </a:solidFill>
          </p:spPr>
          <p:txBody>
            <a:bodyPr/>
            <a:lstStyle/>
            <a:p>
              <a:endParaRPr lang="is-IS"/>
            </a:p>
          </p:txBody>
        </p:sp>
        <p:sp>
          <p:nvSpPr>
            <p:cNvPr id="74" name="Freeform 74"/>
            <p:cNvSpPr/>
            <p:nvPr/>
          </p:nvSpPr>
          <p:spPr>
            <a:xfrm>
              <a:off x="63500" y="68072"/>
              <a:ext cx="208788" cy="208788"/>
            </a:xfrm>
            <a:custGeom>
              <a:avLst/>
              <a:gdLst/>
              <a:ahLst/>
              <a:cxnLst/>
              <a:rect l="l" t="t" r="r" b="b"/>
              <a:pathLst>
                <a:path w="208788" h="208788">
                  <a:moveTo>
                    <a:pt x="0" y="208788"/>
                  </a:moveTo>
                  <a:lnTo>
                    <a:pt x="208788" y="208788"/>
                  </a:lnTo>
                  <a:lnTo>
                    <a:pt x="208788" y="0"/>
                  </a:lnTo>
                  <a:lnTo>
                    <a:pt x="0" y="0"/>
                  </a:lnTo>
                  <a:close/>
                </a:path>
              </a:pathLst>
            </a:custGeom>
            <a:solidFill>
              <a:srgbClr val="000000">
                <a:alpha val="0"/>
              </a:srgbClr>
            </a:solidFill>
          </p:spPr>
          <p:txBody>
            <a:bodyPr/>
            <a:lstStyle/>
            <a:p>
              <a:endParaRPr lang="is-IS"/>
            </a:p>
          </p:txBody>
        </p:sp>
      </p:grpSp>
      <p:grpSp>
        <p:nvGrpSpPr>
          <p:cNvPr id="75" name="Group 75"/>
          <p:cNvGrpSpPr>
            <a:grpSpLocks noChangeAspect="1"/>
          </p:cNvGrpSpPr>
          <p:nvPr/>
        </p:nvGrpSpPr>
        <p:grpSpPr>
          <a:xfrm>
            <a:off x="11151553" y="142714"/>
            <a:ext cx="1512488" cy="1512488"/>
            <a:chOff x="0" y="0"/>
            <a:chExt cx="1572044" cy="1572044"/>
          </a:xfrm>
        </p:grpSpPr>
        <p:sp>
          <p:nvSpPr>
            <p:cNvPr id="76" name="Freeform 76"/>
            <p:cNvSpPr/>
            <p:nvPr/>
          </p:nvSpPr>
          <p:spPr>
            <a:xfrm>
              <a:off x="0" y="0"/>
              <a:ext cx="1572006" cy="1572006"/>
            </a:xfrm>
            <a:custGeom>
              <a:avLst/>
              <a:gdLst/>
              <a:ahLst/>
              <a:cxnLst/>
              <a:rect l="l" t="t" r="r" b="b"/>
              <a:pathLst>
                <a:path w="1572006" h="1572006">
                  <a:moveTo>
                    <a:pt x="0" y="1572006"/>
                  </a:moveTo>
                  <a:lnTo>
                    <a:pt x="1572006" y="1572006"/>
                  </a:lnTo>
                  <a:lnTo>
                    <a:pt x="1572006" y="0"/>
                  </a:lnTo>
                  <a:lnTo>
                    <a:pt x="0" y="0"/>
                  </a:lnTo>
                  <a:close/>
                </a:path>
              </a:pathLst>
            </a:custGeom>
            <a:solidFill>
              <a:srgbClr val="000000">
                <a:alpha val="0"/>
              </a:srgbClr>
            </a:solidFill>
          </p:spPr>
          <p:txBody>
            <a:bodyPr/>
            <a:lstStyle/>
            <a:p>
              <a:endParaRPr lang="is-IS"/>
            </a:p>
          </p:txBody>
        </p:sp>
      </p:grpSp>
      <p:sp>
        <p:nvSpPr>
          <p:cNvPr id="77" name="TextBox 77"/>
          <p:cNvSpPr txBox="1"/>
          <p:nvPr/>
        </p:nvSpPr>
        <p:spPr>
          <a:xfrm>
            <a:off x="5996569" y="1918244"/>
            <a:ext cx="4672791" cy="645296"/>
          </a:xfrm>
          <a:prstGeom prst="rect">
            <a:avLst/>
          </a:prstGeom>
        </p:spPr>
        <p:txBody>
          <a:bodyPr lIns="0" tIns="0" rIns="0" bIns="0" rtlCol="0" anchor="t">
            <a:spAutoFit/>
          </a:bodyPr>
          <a:lstStyle/>
          <a:p>
            <a:pPr algn="l">
              <a:lnSpc>
                <a:spcPts val="2526"/>
              </a:lnSpc>
            </a:pPr>
            <a:r>
              <a:rPr lang="en-US" sz="1827">
                <a:solidFill>
                  <a:srgbClr val="545454"/>
                </a:solidFill>
                <a:latin typeface="Roboto"/>
                <a:ea typeface="Roboto"/>
                <a:cs typeface="Roboto"/>
                <a:sym typeface="Roboto"/>
              </a:rPr>
              <a:t>minnsta kosti þrjú atriði af listanum og vinna saman að heimsmarkmiðunum. </a:t>
            </a:r>
          </a:p>
        </p:txBody>
      </p:sp>
      <p:sp>
        <p:nvSpPr>
          <p:cNvPr id="78" name="TextBox 78"/>
          <p:cNvSpPr txBox="1"/>
          <p:nvPr/>
        </p:nvSpPr>
        <p:spPr>
          <a:xfrm>
            <a:off x="9563121" y="3011560"/>
            <a:ext cx="1987798" cy="321269"/>
          </a:xfrm>
          <a:prstGeom prst="rect">
            <a:avLst/>
          </a:prstGeom>
        </p:spPr>
        <p:txBody>
          <a:bodyPr lIns="0" tIns="0" rIns="0" bIns="0" rtlCol="0" anchor="t">
            <a:spAutoFit/>
          </a:bodyPr>
          <a:lstStyle/>
          <a:p>
            <a:pPr algn="l">
              <a:lnSpc>
                <a:spcPts val="2309"/>
              </a:lnSpc>
            </a:pPr>
            <a:r>
              <a:rPr lang="en-US" sz="2309" b="1">
                <a:solidFill>
                  <a:srgbClr val="545454"/>
                </a:solidFill>
                <a:latin typeface="Roboto Bold"/>
                <a:ea typeface="Roboto Bold"/>
                <a:cs typeface="Roboto Bold"/>
                <a:sym typeface="Roboto Bold"/>
              </a:rPr>
              <a:t>Fyrir náttúruna</a:t>
            </a:r>
          </a:p>
        </p:txBody>
      </p:sp>
      <p:sp>
        <p:nvSpPr>
          <p:cNvPr id="79" name="TextBox 79"/>
          <p:cNvSpPr txBox="1"/>
          <p:nvPr/>
        </p:nvSpPr>
        <p:spPr>
          <a:xfrm>
            <a:off x="10298329" y="3250123"/>
            <a:ext cx="37014" cy="327290"/>
          </a:xfrm>
          <a:prstGeom prst="rect">
            <a:avLst/>
          </a:prstGeom>
        </p:spPr>
        <p:txBody>
          <a:bodyPr lIns="0" tIns="0" rIns="0" bIns="0" rtlCol="0" anchor="t">
            <a:spAutoFit/>
          </a:bodyPr>
          <a:lstStyle/>
          <a:p>
            <a:pPr algn="l">
              <a:lnSpc>
                <a:spcPts val="2885"/>
              </a:lnSpc>
            </a:pPr>
            <a:r>
              <a:rPr lang="en-US" sz="1154">
                <a:solidFill>
                  <a:srgbClr val="545454"/>
                </a:solidFill>
                <a:latin typeface="Roboto"/>
                <a:ea typeface="Roboto"/>
                <a:cs typeface="Roboto"/>
                <a:sym typeface="Roboto"/>
              </a:rPr>
              <a:t> </a:t>
            </a:r>
          </a:p>
        </p:txBody>
      </p:sp>
      <p:sp>
        <p:nvSpPr>
          <p:cNvPr id="80" name="TextBox 80"/>
          <p:cNvSpPr txBox="1"/>
          <p:nvPr/>
        </p:nvSpPr>
        <p:spPr>
          <a:xfrm>
            <a:off x="9563121" y="6359171"/>
            <a:ext cx="2159563" cy="800694"/>
          </a:xfrm>
          <a:prstGeom prst="rect">
            <a:avLst/>
          </a:prstGeom>
        </p:spPr>
        <p:txBody>
          <a:bodyPr lIns="0" tIns="0" rIns="0" bIns="0" rtlCol="0" anchor="t">
            <a:spAutoFit/>
          </a:bodyPr>
          <a:lstStyle/>
          <a:p>
            <a:pPr algn="ctr">
              <a:lnSpc>
                <a:spcPts val="3175"/>
              </a:lnSpc>
            </a:pPr>
            <a:r>
              <a:rPr lang="en-US" sz="2309" b="1">
                <a:solidFill>
                  <a:srgbClr val="545454"/>
                </a:solidFill>
                <a:latin typeface="Roboto Bold"/>
                <a:ea typeface="Roboto Bold"/>
                <a:cs typeface="Roboto Bold"/>
                <a:sym typeface="Roboto Bold"/>
              </a:rPr>
              <a:t>Fyrir ykkur sjálf og hvert annað</a:t>
            </a:r>
          </a:p>
        </p:txBody>
      </p:sp>
      <p:sp>
        <p:nvSpPr>
          <p:cNvPr id="81" name="TextBox 81"/>
          <p:cNvSpPr txBox="1"/>
          <p:nvPr/>
        </p:nvSpPr>
        <p:spPr>
          <a:xfrm>
            <a:off x="9740265" y="7224531"/>
            <a:ext cx="2680713" cy="1918651"/>
          </a:xfrm>
          <a:prstGeom prst="rect">
            <a:avLst/>
          </a:prstGeom>
        </p:spPr>
        <p:txBody>
          <a:bodyPr lIns="0" tIns="0" rIns="0" bIns="0" rtlCol="0" anchor="t">
            <a:spAutoFit/>
          </a:bodyPr>
          <a:lstStyle/>
          <a:p>
            <a:pPr algn="l">
              <a:lnSpc>
                <a:spcPts val="1996"/>
              </a:lnSpc>
            </a:pPr>
            <a:r>
              <a:rPr lang="en-US" sz="1154">
                <a:solidFill>
                  <a:srgbClr val="545454"/>
                </a:solidFill>
                <a:latin typeface="Roboto"/>
                <a:ea typeface="Roboto"/>
                <a:cs typeface="Roboto"/>
                <a:sym typeface="Roboto"/>
              </a:rPr>
              <a:t>Leyfum öllum að vera með í leik. Verum dugleg að deila með okkur. Stöðvum eða segjum frá ef við sjáum að</a:t>
            </a:r>
          </a:p>
          <a:p>
            <a:pPr algn="l">
              <a:lnSpc>
                <a:spcPts val="1227"/>
              </a:lnSpc>
            </a:pPr>
            <a:r>
              <a:rPr lang="en-US" sz="1154">
                <a:solidFill>
                  <a:srgbClr val="545454"/>
                </a:solidFill>
                <a:latin typeface="Roboto"/>
                <a:ea typeface="Roboto"/>
                <a:cs typeface="Roboto"/>
                <a:sym typeface="Roboto"/>
              </a:rPr>
              <a:t>einhver er vondur við einhvern annan.</a:t>
            </a:r>
          </a:p>
          <a:p>
            <a:pPr algn="l">
              <a:lnSpc>
                <a:spcPts val="2765"/>
              </a:lnSpc>
            </a:pPr>
            <a:r>
              <a:rPr lang="en-US" sz="1154">
                <a:solidFill>
                  <a:srgbClr val="545454"/>
                </a:solidFill>
                <a:latin typeface="Roboto"/>
                <a:ea typeface="Roboto"/>
                <a:cs typeface="Roboto"/>
                <a:sym typeface="Roboto"/>
              </a:rPr>
              <a:t>Lesum bækur og lærum nýja hluti.</a:t>
            </a:r>
          </a:p>
          <a:p>
            <a:pPr algn="l">
              <a:lnSpc>
                <a:spcPts val="1227"/>
              </a:lnSpc>
            </a:pPr>
            <a:r>
              <a:rPr lang="en-US" sz="1154">
                <a:solidFill>
                  <a:srgbClr val="545454"/>
                </a:solidFill>
                <a:latin typeface="Roboto"/>
                <a:ea typeface="Roboto"/>
                <a:cs typeface="Roboto"/>
                <a:sym typeface="Roboto"/>
              </a:rPr>
              <a:t>Förum út að leika eða labba á hverjum</a:t>
            </a:r>
          </a:p>
          <a:p>
            <a:pPr algn="l">
              <a:lnSpc>
                <a:spcPts val="1996"/>
              </a:lnSpc>
            </a:pPr>
            <a:r>
              <a:rPr lang="en-US" sz="1154">
                <a:solidFill>
                  <a:srgbClr val="545454"/>
                </a:solidFill>
                <a:latin typeface="Roboto"/>
                <a:ea typeface="Roboto"/>
                <a:cs typeface="Roboto"/>
                <a:sym typeface="Roboto"/>
              </a:rPr>
              <a:t>degi. Leysum þrautir og verkefni saman.</a:t>
            </a:r>
          </a:p>
        </p:txBody>
      </p:sp>
      <p:sp>
        <p:nvSpPr>
          <p:cNvPr id="82" name="TextBox 82"/>
          <p:cNvSpPr txBox="1"/>
          <p:nvPr/>
        </p:nvSpPr>
        <p:spPr>
          <a:xfrm>
            <a:off x="9740265" y="3335848"/>
            <a:ext cx="1421634" cy="241565"/>
          </a:xfrm>
          <a:prstGeom prst="rect">
            <a:avLst/>
          </a:prstGeom>
        </p:spPr>
        <p:txBody>
          <a:bodyPr lIns="0" tIns="0" rIns="0" bIns="0" rtlCol="0" anchor="t">
            <a:spAutoFit/>
          </a:bodyPr>
          <a:lstStyle/>
          <a:p>
            <a:pPr algn="l">
              <a:lnSpc>
                <a:spcPts val="1996"/>
              </a:lnSpc>
            </a:pPr>
            <a:r>
              <a:rPr lang="en-US" sz="1154">
                <a:solidFill>
                  <a:srgbClr val="545454"/>
                </a:solidFill>
                <a:latin typeface="Roboto"/>
                <a:ea typeface="Roboto"/>
                <a:cs typeface="Roboto"/>
                <a:sym typeface="Roboto"/>
              </a:rPr>
              <a:t>Flokkum</a:t>
            </a:r>
            <a:r>
              <a:rPr lang="en-US" sz="1154">
                <a:solidFill>
                  <a:srgbClr val="000000"/>
                </a:solidFill>
                <a:latin typeface="Roboto"/>
                <a:ea typeface="Roboto"/>
                <a:cs typeface="Roboto"/>
                <a:sym typeface="Roboto"/>
              </a:rPr>
              <a:t> </a:t>
            </a:r>
            <a:r>
              <a:rPr lang="en-US" sz="1154">
                <a:solidFill>
                  <a:srgbClr val="545454"/>
                </a:solidFill>
                <a:latin typeface="Roboto"/>
                <a:ea typeface="Roboto"/>
                <a:cs typeface="Roboto"/>
                <a:sym typeface="Roboto"/>
              </a:rPr>
              <a:t>ruslið</a:t>
            </a:r>
            <a:r>
              <a:rPr lang="en-US" sz="1154">
                <a:solidFill>
                  <a:srgbClr val="000000"/>
                </a:solidFill>
                <a:latin typeface="Roboto"/>
                <a:ea typeface="Roboto"/>
                <a:cs typeface="Roboto"/>
                <a:sym typeface="Roboto"/>
              </a:rPr>
              <a:t> </a:t>
            </a:r>
            <a:r>
              <a:rPr lang="en-US" sz="1154">
                <a:solidFill>
                  <a:srgbClr val="545454"/>
                </a:solidFill>
                <a:latin typeface="Roboto"/>
                <a:ea typeface="Roboto"/>
                <a:cs typeface="Roboto"/>
                <a:sym typeface="Roboto"/>
              </a:rPr>
              <a:t>okkar.</a:t>
            </a:r>
          </a:p>
        </p:txBody>
      </p:sp>
      <p:sp>
        <p:nvSpPr>
          <p:cNvPr id="83" name="TextBox 83"/>
          <p:cNvSpPr txBox="1"/>
          <p:nvPr/>
        </p:nvSpPr>
        <p:spPr>
          <a:xfrm>
            <a:off x="9740265" y="3589403"/>
            <a:ext cx="2690033" cy="2327997"/>
          </a:xfrm>
          <a:prstGeom prst="rect">
            <a:avLst/>
          </a:prstGeom>
        </p:spPr>
        <p:txBody>
          <a:bodyPr lIns="0" tIns="0" rIns="0" bIns="0" rtlCol="0" anchor="t">
            <a:spAutoFit/>
          </a:bodyPr>
          <a:lstStyle/>
          <a:p>
            <a:pPr algn="l">
              <a:lnSpc>
                <a:spcPts val="1996"/>
              </a:lnSpc>
            </a:pPr>
            <a:r>
              <a:rPr lang="en-US" sz="1154">
                <a:solidFill>
                  <a:srgbClr val="545454"/>
                </a:solidFill>
                <a:latin typeface="Roboto"/>
                <a:ea typeface="Roboto"/>
                <a:cs typeface="Roboto"/>
                <a:sym typeface="Roboto"/>
              </a:rPr>
              <a:t>Gefum áfram hluti sem við erum hætt að</a:t>
            </a:r>
          </a:p>
          <a:p>
            <a:pPr algn="l">
              <a:lnSpc>
                <a:spcPts val="1227"/>
              </a:lnSpc>
            </a:pPr>
            <a:r>
              <a:rPr lang="en-US" sz="1154">
                <a:solidFill>
                  <a:srgbClr val="545454"/>
                </a:solidFill>
                <a:latin typeface="Roboto"/>
                <a:ea typeface="Roboto"/>
                <a:cs typeface="Roboto"/>
                <a:sym typeface="Roboto"/>
              </a:rPr>
              <a:t>nota.</a:t>
            </a:r>
          </a:p>
          <a:p>
            <a:pPr algn="l">
              <a:lnSpc>
                <a:spcPts val="2765"/>
              </a:lnSpc>
            </a:pPr>
            <a:r>
              <a:rPr lang="en-US" sz="1154">
                <a:solidFill>
                  <a:srgbClr val="545454"/>
                </a:solidFill>
                <a:latin typeface="Roboto"/>
                <a:ea typeface="Roboto"/>
                <a:cs typeface="Roboto"/>
                <a:sym typeface="Roboto"/>
              </a:rPr>
              <a:t>Notum fötin aftur ef þau eru ekki skítug í</a:t>
            </a:r>
          </a:p>
          <a:p>
            <a:pPr algn="l">
              <a:lnSpc>
                <a:spcPts val="577"/>
              </a:lnSpc>
            </a:pPr>
            <a:r>
              <a:rPr lang="en-US" sz="1154">
                <a:solidFill>
                  <a:srgbClr val="545454"/>
                </a:solidFill>
                <a:latin typeface="Roboto"/>
                <a:ea typeface="Roboto"/>
                <a:cs typeface="Roboto"/>
                <a:sym typeface="Roboto"/>
              </a:rPr>
              <a:t>stað þess að setja beint í þvottavélina.</a:t>
            </a:r>
          </a:p>
          <a:p>
            <a:pPr algn="l">
              <a:lnSpc>
                <a:spcPts val="2885"/>
              </a:lnSpc>
            </a:pPr>
            <a:r>
              <a:rPr lang="en-US" sz="1154">
                <a:solidFill>
                  <a:srgbClr val="545454"/>
                </a:solidFill>
                <a:latin typeface="Roboto"/>
                <a:ea typeface="Roboto"/>
                <a:cs typeface="Roboto"/>
                <a:sym typeface="Roboto"/>
              </a:rPr>
              <a:t>Förum vel með hlutina okkar og reynum</a:t>
            </a:r>
          </a:p>
          <a:p>
            <a:pPr algn="l">
              <a:lnSpc>
                <a:spcPts val="577"/>
              </a:lnSpc>
            </a:pPr>
            <a:r>
              <a:rPr lang="en-US" sz="1154">
                <a:solidFill>
                  <a:srgbClr val="545454"/>
                </a:solidFill>
                <a:latin typeface="Roboto"/>
                <a:ea typeface="Roboto"/>
                <a:cs typeface="Roboto"/>
                <a:sym typeface="Roboto"/>
              </a:rPr>
              <a:t>að gera við það sem bilar.</a:t>
            </a:r>
          </a:p>
          <a:p>
            <a:pPr algn="l">
              <a:lnSpc>
                <a:spcPts val="2885"/>
              </a:lnSpc>
            </a:pPr>
            <a:r>
              <a:rPr lang="en-US" sz="1154">
                <a:solidFill>
                  <a:srgbClr val="545454"/>
                </a:solidFill>
                <a:latin typeface="Roboto"/>
                <a:ea typeface="Roboto"/>
                <a:cs typeface="Roboto"/>
                <a:sym typeface="Roboto"/>
              </a:rPr>
              <a:t>Endurnýtum og spörum pappír.</a:t>
            </a:r>
          </a:p>
          <a:p>
            <a:pPr algn="l">
              <a:lnSpc>
                <a:spcPts val="1107"/>
              </a:lnSpc>
            </a:pPr>
            <a:r>
              <a:rPr lang="en-US" sz="1154">
                <a:solidFill>
                  <a:srgbClr val="545454"/>
                </a:solidFill>
                <a:latin typeface="Roboto"/>
                <a:ea typeface="Roboto"/>
                <a:cs typeface="Roboto"/>
                <a:sym typeface="Roboto"/>
              </a:rPr>
              <a:t>Notum fjölnota brúsa og mál í staðinn</a:t>
            </a:r>
          </a:p>
          <a:p>
            <a:pPr algn="l">
              <a:lnSpc>
                <a:spcPts val="2115"/>
              </a:lnSpc>
            </a:pPr>
            <a:r>
              <a:rPr lang="en-US" sz="1154">
                <a:solidFill>
                  <a:srgbClr val="545454"/>
                </a:solidFill>
                <a:latin typeface="Roboto"/>
                <a:ea typeface="Roboto"/>
                <a:cs typeface="Roboto"/>
                <a:sym typeface="Roboto"/>
              </a:rPr>
              <a:t>fyrir plastflöskur og einnota bolla.</a:t>
            </a:r>
          </a:p>
          <a:p>
            <a:pPr algn="l">
              <a:lnSpc>
                <a:spcPts val="1876"/>
              </a:lnSpc>
            </a:pPr>
            <a:r>
              <a:rPr lang="en-US" sz="1154">
                <a:solidFill>
                  <a:srgbClr val="545454"/>
                </a:solidFill>
                <a:latin typeface="Roboto"/>
                <a:ea typeface="Roboto"/>
                <a:cs typeface="Roboto"/>
                <a:sym typeface="Roboto"/>
              </a:rPr>
              <a:t>Notum fjölnota poka.</a:t>
            </a:r>
          </a:p>
        </p:txBody>
      </p:sp>
      <p:sp>
        <p:nvSpPr>
          <p:cNvPr id="84" name="TextBox 84"/>
          <p:cNvSpPr txBox="1"/>
          <p:nvPr/>
        </p:nvSpPr>
        <p:spPr>
          <a:xfrm>
            <a:off x="7056537" y="9730997"/>
            <a:ext cx="3677504" cy="300480"/>
          </a:xfrm>
          <a:prstGeom prst="rect">
            <a:avLst/>
          </a:prstGeom>
        </p:spPr>
        <p:txBody>
          <a:bodyPr lIns="0" tIns="0" rIns="0" bIns="0" rtlCol="0" anchor="t">
            <a:spAutoFit/>
          </a:bodyPr>
          <a:lstStyle/>
          <a:p>
            <a:pPr algn="l">
              <a:lnSpc>
                <a:spcPts val="2424"/>
              </a:lnSpc>
            </a:pPr>
            <a:r>
              <a:rPr lang="en-US" sz="1731">
                <a:solidFill>
                  <a:srgbClr val="545454"/>
                </a:solidFill>
                <a:latin typeface="Roboto"/>
                <a:ea typeface="Roboto"/>
                <a:cs typeface="Roboto"/>
                <a:sym typeface="Roboto"/>
              </a:rPr>
              <a:t>HEIMSMARKMIÐIN Á BÓKASÖFNUM</a:t>
            </a:r>
          </a:p>
        </p:txBody>
      </p:sp>
      <p:sp>
        <p:nvSpPr>
          <p:cNvPr id="85" name="Freeform 85"/>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5">
              <a:alphaModFix amt="19999"/>
            </a:blip>
            <a:stretch>
              <a:fillRect/>
            </a:stretch>
          </a:blipFill>
        </p:spPr>
        <p:txBody>
          <a:bodyPr/>
          <a:lstStyle/>
          <a:p>
            <a:endParaRPr lang="is-IS"/>
          </a:p>
        </p:txBody>
      </p:sp>
      <p:sp>
        <p:nvSpPr>
          <p:cNvPr id="86" name="TextBox 86"/>
          <p:cNvSpPr txBox="1"/>
          <p:nvPr/>
        </p:nvSpPr>
        <p:spPr>
          <a:xfrm>
            <a:off x="5721139" y="781652"/>
            <a:ext cx="843675" cy="498010"/>
          </a:xfrm>
          <a:prstGeom prst="rect">
            <a:avLst/>
          </a:prstGeom>
        </p:spPr>
        <p:txBody>
          <a:bodyPr lIns="0" tIns="0" rIns="0" bIns="0" rtlCol="0" anchor="t">
            <a:spAutoFit/>
          </a:bodyPr>
          <a:lstStyle/>
          <a:p>
            <a:pPr algn="l">
              <a:lnSpc>
                <a:spcPts val="2838"/>
              </a:lnSpc>
            </a:pPr>
            <a:r>
              <a:rPr lang="en-US" sz="5676" b="1">
                <a:solidFill>
                  <a:srgbClr val="545454"/>
                </a:solidFill>
                <a:latin typeface="Roboto Bold"/>
                <a:ea typeface="Roboto Bold"/>
                <a:cs typeface="Roboto Bold"/>
                <a:sym typeface="Roboto Bold"/>
              </a:rPr>
              <a:t>17</a:t>
            </a:r>
          </a:p>
        </p:txBody>
      </p:sp>
      <p:sp>
        <p:nvSpPr>
          <p:cNvPr id="87" name="TextBox 87"/>
          <p:cNvSpPr txBox="1"/>
          <p:nvPr/>
        </p:nvSpPr>
        <p:spPr>
          <a:xfrm>
            <a:off x="6258711" y="1406996"/>
            <a:ext cx="58614" cy="515049"/>
          </a:xfrm>
          <a:prstGeom prst="rect">
            <a:avLst/>
          </a:prstGeom>
        </p:spPr>
        <p:txBody>
          <a:bodyPr lIns="0" tIns="0" rIns="0" bIns="0" rtlCol="0" anchor="t">
            <a:spAutoFit/>
          </a:bodyPr>
          <a:lstStyle/>
          <a:p>
            <a:pPr algn="l">
              <a:lnSpc>
                <a:spcPts val="4569"/>
              </a:lnSpc>
            </a:pPr>
            <a:r>
              <a:rPr lang="en-US" sz="1827">
                <a:solidFill>
                  <a:srgbClr val="545454"/>
                </a:solidFill>
                <a:latin typeface="Roboto"/>
                <a:ea typeface="Roboto"/>
                <a:cs typeface="Roboto"/>
                <a:sym typeface="Roboto"/>
              </a:rPr>
              <a:t> </a:t>
            </a:r>
          </a:p>
        </p:txBody>
      </p:sp>
      <p:sp>
        <p:nvSpPr>
          <p:cNvPr id="88" name="TextBox 88"/>
          <p:cNvSpPr txBox="1"/>
          <p:nvPr/>
        </p:nvSpPr>
        <p:spPr>
          <a:xfrm>
            <a:off x="5996569" y="1597496"/>
            <a:ext cx="4022059" cy="324549"/>
          </a:xfrm>
          <a:prstGeom prst="rect">
            <a:avLst/>
          </a:prstGeom>
        </p:spPr>
        <p:txBody>
          <a:bodyPr lIns="0" tIns="0" rIns="0" bIns="0" rtlCol="0" anchor="t">
            <a:spAutoFit/>
          </a:bodyPr>
          <a:lstStyle/>
          <a:p>
            <a:pPr algn="l">
              <a:lnSpc>
                <a:spcPts val="2526"/>
              </a:lnSpc>
            </a:pPr>
            <a:r>
              <a:rPr lang="en-US" sz="1827">
                <a:solidFill>
                  <a:srgbClr val="545454"/>
                </a:solidFill>
                <a:latin typeface="Roboto"/>
                <a:ea typeface="Roboto"/>
                <a:cs typeface="Roboto"/>
                <a:sym typeface="Roboto"/>
              </a:rPr>
              <a:t>Égog fjölskylda mín ætlum að gera að</a:t>
            </a:r>
          </a:p>
        </p:txBody>
      </p:sp>
      <p:sp>
        <p:nvSpPr>
          <p:cNvPr id="89" name="TextBox 89"/>
          <p:cNvSpPr txBox="1"/>
          <p:nvPr/>
        </p:nvSpPr>
        <p:spPr>
          <a:xfrm>
            <a:off x="9020820" y="600409"/>
            <a:ext cx="2060397" cy="496143"/>
          </a:xfrm>
          <a:prstGeom prst="rect">
            <a:avLst/>
          </a:prstGeom>
        </p:spPr>
        <p:txBody>
          <a:bodyPr lIns="0" tIns="0" rIns="0" bIns="0" rtlCol="0" anchor="t">
            <a:spAutoFit/>
          </a:bodyPr>
          <a:lstStyle/>
          <a:p>
            <a:pPr algn="just">
              <a:lnSpc>
                <a:spcPts val="1875"/>
              </a:lnSpc>
            </a:pPr>
            <a:r>
              <a:rPr lang="en-US" sz="1827" b="1">
                <a:solidFill>
                  <a:srgbClr val="545454"/>
                </a:solidFill>
                <a:latin typeface="Roboto Bold"/>
                <a:ea typeface="Roboto Bold"/>
                <a:cs typeface="Roboto Bold"/>
                <a:sym typeface="Roboto Bold"/>
              </a:rPr>
              <a:t>HEIMSMARKMIÐIN </a:t>
            </a:r>
            <a:r>
              <a:rPr lang="en-US" sz="1827">
                <a:solidFill>
                  <a:srgbClr val="545454"/>
                </a:solidFill>
                <a:latin typeface="Roboto"/>
                <a:ea typeface="Roboto"/>
                <a:cs typeface="Roboto"/>
                <a:sym typeface="Roboto"/>
              </a:rPr>
              <a:t>um sjálfbæra þróun</a:t>
            </a:r>
          </a:p>
        </p:txBody>
      </p:sp>
      <p:sp>
        <p:nvSpPr>
          <p:cNvPr id="90" name="TextBox 90"/>
          <p:cNvSpPr txBox="1"/>
          <p:nvPr/>
        </p:nvSpPr>
        <p:spPr>
          <a:xfrm>
            <a:off x="6658325" y="513288"/>
            <a:ext cx="2038156" cy="567007"/>
          </a:xfrm>
          <a:prstGeom prst="rect">
            <a:avLst/>
          </a:prstGeom>
        </p:spPr>
        <p:txBody>
          <a:bodyPr lIns="0" tIns="0" rIns="0" bIns="0" rtlCol="0" anchor="t">
            <a:spAutoFit/>
          </a:bodyPr>
          <a:lstStyle/>
          <a:p>
            <a:pPr algn="l">
              <a:lnSpc>
                <a:spcPts val="2165"/>
              </a:lnSpc>
            </a:pPr>
            <a:r>
              <a:rPr lang="en-US" sz="2116" b="1">
                <a:solidFill>
                  <a:srgbClr val="545454"/>
                </a:solidFill>
                <a:latin typeface="Roboto Bold"/>
                <a:ea typeface="Roboto Bold"/>
                <a:cs typeface="Roboto Bold"/>
                <a:sym typeface="Roboto Bold"/>
              </a:rPr>
              <a:t>SAMVINNA UM MARKMIÐIN</a:t>
            </a:r>
          </a:p>
        </p:txBody>
      </p:sp>
      <p:sp>
        <p:nvSpPr>
          <p:cNvPr id="91" name="TextBox 91"/>
          <p:cNvSpPr txBox="1"/>
          <p:nvPr/>
        </p:nvSpPr>
        <p:spPr>
          <a:xfrm>
            <a:off x="5996569" y="2924858"/>
            <a:ext cx="1958299" cy="321269"/>
          </a:xfrm>
          <a:prstGeom prst="rect">
            <a:avLst/>
          </a:prstGeom>
        </p:spPr>
        <p:txBody>
          <a:bodyPr lIns="0" tIns="0" rIns="0" bIns="0" rtlCol="0" anchor="t">
            <a:spAutoFit/>
          </a:bodyPr>
          <a:lstStyle/>
          <a:p>
            <a:pPr algn="l">
              <a:lnSpc>
                <a:spcPts val="2306"/>
              </a:lnSpc>
            </a:pPr>
            <a:r>
              <a:rPr lang="en-US" sz="2309" b="1">
                <a:solidFill>
                  <a:srgbClr val="545454"/>
                </a:solidFill>
                <a:latin typeface="Roboto Bold"/>
                <a:ea typeface="Roboto Bold"/>
                <a:cs typeface="Roboto Bold"/>
                <a:sym typeface="Roboto Bold"/>
              </a:rPr>
              <a:t>Fyrir loftslagið</a:t>
            </a:r>
          </a:p>
        </p:txBody>
      </p:sp>
      <p:sp>
        <p:nvSpPr>
          <p:cNvPr id="92" name="TextBox 92"/>
          <p:cNvSpPr txBox="1"/>
          <p:nvPr/>
        </p:nvSpPr>
        <p:spPr>
          <a:xfrm>
            <a:off x="6670981" y="3232985"/>
            <a:ext cx="37014" cy="327290"/>
          </a:xfrm>
          <a:prstGeom prst="rect">
            <a:avLst/>
          </a:prstGeom>
        </p:spPr>
        <p:txBody>
          <a:bodyPr lIns="0" tIns="0" rIns="0" bIns="0" rtlCol="0" anchor="t">
            <a:spAutoFit/>
          </a:bodyPr>
          <a:lstStyle/>
          <a:p>
            <a:pPr algn="l">
              <a:lnSpc>
                <a:spcPts val="2885"/>
              </a:lnSpc>
            </a:pPr>
            <a:r>
              <a:rPr lang="en-US" sz="1154">
                <a:solidFill>
                  <a:srgbClr val="545454"/>
                </a:solidFill>
                <a:latin typeface="Roboto"/>
                <a:ea typeface="Roboto"/>
                <a:cs typeface="Roboto"/>
                <a:sym typeface="Roboto"/>
              </a:rPr>
              <a:t> </a:t>
            </a:r>
          </a:p>
        </p:txBody>
      </p:sp>
      <p:sp>
        <p:nvSpPr>
          <p:cNvPr id="93" name="TextBox 93"/>
          <p:cNvSpPr txBox="1"/>
          <p:nvPr/>
        </p:nvSpPr>
        <p:spPr>
          <a:xfrm>
            <a:off x="5996569" y="5949522"/>
            <a:ext cx="2060241" cy="321269"/>
          </a:xfrm>
          <a:prstGeom prst="rect">
            <a:avLst/>
          </a:prstGeom>
        </p:spPr>
        <p:txBody>
          <a:bodyPr lIns="0" tIns="0" rIns="0" bIns="0" rtlCol="0" anchor="t">
            <a:spAutoFit/>
          </a:bodyPr>
          <a:lstStyle/>
          <a:p>
            <a:pPr algn="l">
              <a:lnSpc>
                <a:spcPts val="2309"/>
              </a:lnSpc>
            </a:pPr>
            <a:r>
              <a:rPr lang="en-US" sz="2309" b="1">
                <a:solidFill>
                  <a:srgbClr val="545454"/>
                </a:solidFill>
                <a:latin typeface="Roboto Bold"/>
                <a:ea typeface="Roboto Bold"/>
                <a:cs typeface="Roboto Bold"/>
                <a:sym typeface="Roboto Bold"/>
              </a:rPr>
              <a:t>Fyrir umhverfið</a:t>
            </a:r>
          </a:p>
        </p:txBody>
      </p:sp>
      <p:sp>
        <p:nvSpPr>
          <p:cNvPr id="94" name="TextBox 94"/>
          <p:cNvSpPr txBox="1"/>
          <p:nvPr/>
        </p:nvSpPr>
        <p:spPr>
          <a:xfrm>
            <a:off x="6571183" y="6251005"/>
            <a:ext cx="37023" cy="327308"/>
          </a:xfrm>
          <a:prstGeom prst="rect">
            <a:avLst/>
          </a:prstGeom>
        </p:spPr>
        <p:txBody>
          <a:bodyPr lIns="0" tIns="0" rIns="0" bIns="0" rtlCol="0" anchor="t">
            <a:spAutoFit/>
          </a:bodyPr>
          <a:lstStyle/>
          <a:p>
            <a:pPr algn="l">
              <a:lnSpc>
                <a:spcPts val="2886"/>
              </a:lnSpc>
            </a:pPr>
            <a:r>
              <a:rPr lang="en-US" sz="1154">
                <a:solidFill>
                  <a:srgbClr val="545454"/>
                </a:solidFill>
                <a:latin typeface="Roboto"/>
                <a:ea typeface="Roboto"/>
                <a:cs typeface="Roboto"/>
                <a:sym typeface="Roboto"/>
              </a:rPr>
              <a:t> </a:t>
            </a:r>
          </a:p>
        </p:txBody>
      </p:sp>
      <p:sp>
        <p:nvSpPr>
          <p:cNvPr id="95" name="TextBox 95"/>
          <p:cNvSpPr txBox="1"/>
          <p:nvPr/>
        </p:nvSpPr>
        <p:spPr>
          <a:xfrm>
            <a:off x="6134747" y="3347285"/>
            <a:ext cx="2757784" cy="412591"/>
          </a:xfrm>
          <a:prstGeom prst="rect">
            <a:avLst/>
          </a:prstGeom>
        </p:spPr>
        <p:txBody>
          <a:bodyPr lIns="0" tIns="0" rIns="0" bIns="0" rtlCol="0" anchor="t">
            <a:spAutoFit/>
          </a:bodyPr>
          <a:lstStyle/>
          <a:p>
            <a:pPr algn="l">
              <a:lnSpc>
                <a:spcPts val="1611"/>
              </a:lnSpc>
            </a:pPr>
            <a:r>
              <a:rPr lang="en-US" sz="1154">
                <a:solidFill>
                  <a:srgbClr val="545454"/>
                </a:solidFill>
                <a:latin typeface="Roboto"/>
                <a:ea typeface="Roboto"/>
                <a:cs typeface="Roboto"/>
                <a:sym typeface="Roboto"/>
              </a:rPr>
              <a:t>Löbbum og hjólum og reynum að skilja bílinn eftir heima</a:t>
            </a:r>
          </a:p>
        </p:txBody>
      </p:sp>
      <p:sp>
        <p:nvSpPr>
          <p:cNvPr id="96" name="TextBox 96"/>
          <p:cNvSpPr txBox="1"/>
          <p:nvPr/>
        </p:nvSpPr>
        <p:spPr>
          <a:xfrm>
            <a:off x="6134747" y="3551959"/>
            <a:ext cx="2770779" cy="2017797"/>
          </a:xfrm>
          <a:prstGeom prst="rect">
            <a:avLst/>
          </a:prstGeom>
        </p:spPr>
        <p:txBody>
          <a:bodyPr lIns="0" tIns="0" rIns="0" bIns="0" rtlCol="0" anchor="t">
            <a:spAutoFit/>
          </a:bodyPr>
          <a:lstStyle/>
          <a:p>
            <a:pPr algn="l">
              <a:lnSpc>
                <a:spcPts val="1611"/>
              </a:lnSpc>
            </a:pPr>
            <a:endParaRPr/>
          </a:p>
          <a:p>
            <a:pPr algn="l">
              <a:lnSpc>
                <a:spcPts val="2381"/>
              </a:lnSpc>
            </a:pPr>
            <a:r>
              <a:rPr lang="en-US" sz="1154">
                <a:solidFill>
                  <a:srgbClr val="545454"/>
                </a:solidFill>
                <a:latin typeface="Roboto"/>
                <a:ea typeface="Roboto"/>
                <a:cs typeface="Roboto"/>
                <a:sym typeface="Roboto"/>
              </a:rPr>
              <a:t>Slökkvum ljósin þegar það er bjart eða við</a:t>
            </a:r>
          </a:p>
          <a:p>
            <a:pPr algn="l">
              <a:lnSpc>
                <a:spcPts val="841"/>
              </a:lnSpc>
            </a:pPr>
            <a:r>
              <a:rPr lang="en-US" sz="1154">
                <a:solidFill>
                  <a:srgbClr val="545454"/>
                </a:solidFill>
                <a:latin typeface="Roboto"/>
                <a:ea typeface="Roboto"/>
                <a:cs typeface="Roboto"/>
                <a:sym typeface="Roboto"/>
              </a:rPr>
              <a:t>förum út úr herbergi.</a:t>
            </a:r>
          </a:p>
          <a:p>
            <a:pPr algn="l">
              <a:lnSpc>
                <a:spcPts val="2885"/>
              </a:lnSpc>
            </a:pPr>
            <a:r>
              <a:rPr lang="en-US" sz="1154">
                <a:solidFill>
                  <a:srgbClr val="545454"/>
                </a:solidFill>
                <a:latin typeface="Roboto"/>
                <a:ea typeface="Roboto"/>
                <a:cs typeface="Roboto"/>
                <a:sym typeface="Roboto"/>
              </a:rPr>
              <a:t>Borðum meira af árstíðabundnu íslensku</a:t>
            </a:r>
          </a:p>
          <a:p>
            <a:pPr algn="l">
              <a:lnSpc>
                <a:spcPts val="577"/>
              </a:lnSpc>
            </a:pPr>
            <a:r>
              <a:rPr lang="en-US" sz="1154">
                <a:solidFill>
                  <a:srgbClr val="545454"/>
                </a:solidFill>
                <a:latin typeface="Roboto"/>
                <a:ea typeface="Roboto"/>
                <a:cs typeface="Roboto"/>
                <a:sym typeface="Roboto"/>
              </a:rPr>
              <a:t>grænmeti og berjum.</a:t>
            </a:r>
          </a:p>
          <a:p>
            <a:pPr algn="l">
              <a:lnSpc>
                <a:spcPts val="2885"/>
              </a:lnSpc>
            </a:pPr>
            <a:r>
              <a:rPr lang="en-US" sz="1154">
                <a:solidFill>
                  <a:srgbClr val="545454"/>
                </a:solidFill>
                <a:latin typeface="Roboto"/>
                <a:ea typeface="Roboto"/>
                <a:cs typeface="Roboto"/>
                <a:sym typeface="Roboto"/>
              </a:rPr>
              <a:t>Höfum kjötlausa daga.</a:t>
            </a:r>
          </a:p>
          <a:p>
            <a:pPr algn="l">
              <a:lnSpc>
                <a:spcPts val="1107"/>
              </a:lnSpc>
            </a:pPr>
            <a:r>
              <a:rPr lang="en-US" sz="1154">
                <a:solidFill>
                  <a:srgbClr val="545454"/>
                </a:solidFill>
                <a:latin typeface="Roboto"/>
                <a:ea typeface="Roboto"/>
                <a:cs typeface="Roboto"/>
                <a:sym typeface="Roboto"/>
              </a:rPr>
              <a:t>Pössum upp á vatnsnotkun þegar við</a:t>
            </a:r>
          </a:p>
          <a:p>
            <a:pPr algn="l">
              <a:lnSpc>
                <a:spcPts val="2115"/>
              </a:lnSpc>
            </a:pPr>
            <a:r>
              <a:rPr lang="en-US" sz="1154">
                <a:solidFill>
                  <a:srgbClr val="545454"/>
                </a:solidFill>
                <a:latin typeface="Roboto"/>
                <a:ea typeface="Roboto"/>
                <a:cs typeface="Roboto"/>
                <a:sym typeface="Roboto"/>
              </a:rPr>
              <a:t>burstum tennur og förum í sturtu.</a:t>
            </a:r>
          </a:p>
          <a:p>
            <a:pPr algn="l">
              <a:lnSpc>
                <a:spcPts val="1876"/>
              </a:lnSpc>
            </a:pPr>
            <a:r>
              <a:rPr lang="en-US" sz="1154">
                <a:solidFill>
                  <a:srgbClr val="545454"/>
                </a:solidFill>
                <a:latin typeface="Roboto"/>
                <a:ea typeface="Roboto"/>
                <a:cs typeface="Roboto"/>
                <a:sym typeface="Roboto"/>
              </a:rPr>
              <a:t>Söfnum regnvatni til þess að vökva með.</a:t>
            </a:r>
          </a:p>
        </p:txBody>
      </p:sp>
      <p:sp>
        <p:nvSpPr>
          <p:cNvPr id="97" name="TextBox 97"/>
          <p:cNvSpPr txBox="1"/>
          <p:nvPr/>
        </p:nvSpPr>
        <p:spPr>
          <a:xfrm>
            <a:off x="6134747" y="6365305"/>
            <a:ext cx="2959846" cy="213008"/>
          </a:xfrm>
          <a:prstGeom prst="rect">
            <a:avLst/>
          </a:prstGeom>
        </p:spPr>
        <p:txBody>
          <a:bodyPr lIns="0" tIns="0" rIns="0" bIns="0" rtlCol="0" anchor="t">
            <a:spAutoFit/>
          </a:bodyPr>
          <a:lstStyle/>
          <a:p>
            <a:pPr algn="l">
              <a:lnSpc>
                <a:spcPts val="1603"/>
              </a:lnSpc>
            </a:pPr>
            <a:r>
              <a:rPr lang="en-US" sz="1154">
                <a:solidFill>
                  <a:srgbClr val="545454"/>
                </a:solidFill>
                <a:latin typeface="Roboto"/>
                <a:ea typeface="Roboto"/>
                <a:cs typeface="Roboto"/>
                <a:sym typeface="Roboto"/>
              </a:rPr>
              <a:t>Gerummoltuhaug eðaleyfum smá grasbletti</a:t>
            </a:r>
          </a:p>
        </p:txBody>
      </p:sp>
      <p:sp>
        <p:nvSpPr>
          <p:cNvPr id="98" name="TextBox 98"/>
          <p:cNvSpPr txBox="1"/>
          <p:nvPr/>
        </p:nvSpPr>
        <p:spPr>
          <a:xfrm>
            <a:off x="6134747" y="6568962"/>
            <a:ext cx="2933196" cy="1874836"/>
          </a:xfrm>
          <a:prstGeom prst="rect">
            <a:avLst/>
          </a:prstGeom>
        </p:spPr>
        <p:txBody>
          <a:bodyPr lIns="0" tIns="0" rIns="0" bIns="0" rtlCol="0" anchor="t">
            <a:spAutoFit/>
          </a:bodyPr>
          <a:lstStyle/>
          <a:p>
            <a:pPr algn="l">
              <a:lnSpc>
                <a:spcPts val="1603"/>
              </a:lnSpc>
            </a:pPr>
            <a:r>
              <a:rPr lang="en-US" sz="1154">
                <a:solidFill>
                  <a:srgbClr val="545454"/>
                </a:solidFill>
                <a:latin typeface="Roboto"/>
                <a:ea typeface="Roboto"/>
                <a:cs typeface="Roboto"/>
                <a:sym typeface="Roboto"/>
              </a:rPr>
              <a:t>í garðinum að vaxa villtum og óáreittum.</a:t>
            </a:r>
          </a:p>
          <a:p>
            <a:pPr algn="l">
              <a:lnSpc>
                <a:spcPts val="2405"/>
              </a:lnSpc>
            </a:pPr>
            <a:r>
              <a:rPr lang="en-US" sz="1154">
                <a:solidFill>
                  <a:srgbClr val="545454"/>
                </a:solidFill>
                <a:latin typeface="Roboto"/>
                <a:ea typeface="Roboto"/>
                <a:cs typeface="Roboto"/>
                <a:sym typeface="Roboto"/>
              </a:rPr>
              <a:t>Leyfum laufblöðum sem falla af trjánum að</a:t>
            </a:r>
          </a:p>
          <a:p>
            <a:pPr algn="l">
              <a:lnSpc>
                <a:spcPts val="802"/>
              </a:lnSpc>
            </a:pPr>
            <a:r>
              <a:rPr lang="en-US" sz="1154">
                <a:solidFill>
                  <a:srgbClr val="545454"/>
                </a:solidFill>
                <a:latin typeface="Roboto"/>
                <a:ea typeface="Roboto"/>
                <a:cs typeface="Roboto"/>
                <a:sym typeface="Roboto"/>
              </a:rPr>
              <a:t>liggja á jörðinni í stað þess að raka þau burt.</a:t>
            </a:r>
          </a:p>
          <a:p>
            <a:pPr algn="l">
              <a:lnSpc>
                <a:spcPts val="2886"/>
              </a:lnSpc>
            </a:pPr>
            <a:r>
              <a:rPr lang="en-US" sz="1154">
                <a:solidFill>
                  <a:srgbClr val="545454"/>
                </a:solidFill>
                <a:latin typeface="Roboto"/>
                <a:ea typeface="Roboto"/>
                <a:cs typeface="Roboto"/>
                <a:sym typeface="Roboto"/>
              </a:rPr>
              <a:t>Búum til fuglabað.</a:t>
            </a:r>
          </a:p>
          <a:p>
            <a:pPr algn="l">
              <a:lnSpc>
                <a:spcPts val="1123"/>
              </a:lnSpc>
            </a:pPr>
            <a:r>
              <a:rPr lang="en-US" sz="1154">
                <a:solidFill>
                  <a:srgbClr val="545454"/>
                </a:solidFill>
                <a:latin typeface="Roboto"/>
                <a:ea typeface="Roboto"/>
                <a:cs typeface="Roboto"/>
                <a:sym typeface="Roboto"/>
              </a:rPr>
              <a:t>Búum til fuglamatara.</a:t>
            </a:r>
          </a:p>
          <a:p>
            <a:pPr algn="l">
              <a:lnSpc>
                <a:spcPts val="2597"/>
              </a:lnSpc>
            </a:pPr>
            <a:r>
              <a:rPr lang="en-US" sz="1154">
                <a:solidFill>
                  <a:srgbClr val="545454"/>
                </a:solidFill>
                <a:latin typeface="Roboto"/>
                <a:ea typeface="Roboto"/>
                <a:cs typeface="Roboto"/>
                <a:sym typeface="Roboto"/>
              </a:rPr>
              <a:t>Leyfum skordýrum að vera í friði.</a:t>
            </a:r>
          </a:p>
          <a:p>
            <a:pPr algn="l">
              <a:lnSpc>
                <a:spcPts val="1411"/>
              </a:lnSpc>
            </a:pPr>
            <a:r>
              <a:rPr lang="en-US" sz="1154">
                <a:solidFill>
                  <a:srgbClr val="545454"/>
                </a:solidFill>
                <a:latin typeface="Roboto"/>
                <a:ea typeface="Roboto"/>
                <a:cs typeface="Roboto"/>
                <a:sym typeface="Roboto"/>
              </a:rPr>
              <a:t>Hjálpum ánamöðkum af gangstéttinni aftur</a:t>
            </a:r>
          </a:p>
          <a:p>
            <a:pPr algn="l">
              <a:lnSpc>
                <a:spcPts val="1795"/>
              </a:lnSpc>
            </a:pPr>
            <a:r>
              <a:rPr lang="en-US" sz="1154">
                <a:solidFill>
                  <a:srgbClr val="545454"/>
                </a:solidFill>
                <a:latin typeface="Roboto"/>
                <a:ea typeface="Roboto"/>
                <a:cs typeface="Roboto"/>
                <a:sym typeface="Roboto"/>
              </a:rPr>
              <a:t>út í gras eða mold.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247866" y="-3201183"/>
            <a:ext cx="18535866" cy="14835437"/>
          </a:xfrm>
          <a:custGeom>
            <a:avLst/>
            <a:gdLst/>
            <a:ahLst/>
            <a:cxnLst/>
            <a:rect l="l" t="t" r="r" b="b"/>
            <a:pathLst>
              <a:path w="18535866" h="14835437">
                <a:moveTo>
                  <a:pt x="0" y="0"/>
                </a:moveTo>
                <a:lnTo>
                  <a:pt x="18535866" y="0"/>
                </a:lnTo>
                <a:lnTo>
                  <a:pt x="18535866" y="14835437"/>
                </a:lnTo>
                <a:lnTo>
                  <a:pt x="0" y="14835437"/>
                </a:lnTo>
                <a:lnTo>
                  <a:pt x="0" y="0"/>
                </a:lnTo>
                <a:close/>
              </a:path>
            </a:pathLst>
          </a:custGeom>
          <a:blipFill>
            <a:blip r:embed="rId3"/>
            <a:stretch>
              <a:fillRect t="-12471" b="-12471"/>
            </a:stretch>
          </a:blipFill>
          <a:ln w="38100" cap="sq">
            <a:solidFill>
              <a:srgbClr val="000000"/>
            </a:solidFill>
            <a:prstDash val="solid"/>
            <a:miter/>
          </a:ln>
        </p:spPr>
        <p:txBody>
          <a:bodyPr/>
          <a:lstStyle/>
          <a:p>
            <a:endParaRPr lang="is-IS"/>
          </a:p>
        </p:txBody>
      </p:sp>
      <p:sp>
        <p:nvSpPr>
          <p:cNvPr id="3" name="TextBox 3"/>
          <p:cNvSpPr txBox="1"/>
          <p:nvPr/>
        </p:nvSpPr>
        <p:spPr>
          <a:xfrm>
            <a:off x="4174637" y="8415199"/>
            <a:ext cx="10226901" cy="1089680"/>
          </a:xfrm>
          <a:prstGeom prst="rect">
            <a:avLst/>
          </a:prstGeom>
        </p:spPr>
        <p:txBody>
          <a:bodyPr lIns="0" tIns="0" rIns="0" bIns="0" rtlCol="0" anchor="t">
            <a:spAutoFit/>
          </a:bodyPr>
          <a:lstStyle/>
          <a:p>
            <a:pPr algn="ctr">
              <a:lnSpc>
                <a:spcPts val="8883"/>
              </a:lnSpc>
              <a:spcBef>
                <a:spcPct val="0"/>
              </a:spcBef>
            </a:pPr>
            <a:r>
              <a:rPr lang="en-US" sz="6427">
                <a:solidFill>
                  <a:srgbClr val="FFFFFF"/>
                </a:solidFill>
                <a:latin typeface="League Spartan"/>
                <a:ea typeface="League Spartan"/>
                <a:cs typeface="League Spartan"/>
                <a:sym typeface="League Spartan"/>
              </a:rPr>
              <a:t>Sumardagurinn fyrsti</a:t>
            </a:r>
          </a:p>
        </p:txBody>
      </p:sp>
      <p:sp>
        <p:nvSpPr>
          <p:cNvPr id="4" name="Freeform 4"/>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4">
              <a:alphaModFix amt="19999"/>
            </a:blip>
            <a:stretch>
              <a:fillRect/>
            </a:stretch>
          </a:blipFill>
        </p:spPr>
        <p:txBody>
          <a:bodyPr/>
          <a:lstStyle/>
          <a:p>
            <a:endParaRPr lang="is-I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2586225" y="2693421"/>
            <a:ext cx="6557775" cy="6564879"/>
          </a:xfrm>
          <a:custGeom>
            <a:avLst/>
            <a:gdLst/>
            <a:ahLst/>
            <a:cxnLst/>
            <a:rect l="l" t="t" r="r" b="b"/>
            <a:pathLst>
              <a:path w="6557775" h="6564879">
                <a:moveTo>
                  <a:pt x="0" y="0"/>
                </a:moveTo>
                <a:lnTo>
                  <a:pt x="6557775" y="0"/>
                </a:lnTo>
                <a:lnTo>
                  <a:pt x="6557775" y="6564879"/>
                </a:lnTo>
                <a:lnTo>
                  <a:pt x="0" y="6564879"/>
                </a:lnTo>
                <a:lnTo>
                  <a:pt x="0" y="0"/>
                </a:lnTo>
                <a:close/>
              </a:path>
            </a:pathLst>
          </a:custGeom>
          <a:blipFill>
            <a:blip r:embed="rId4"/>
            <a:stretch>
              <a:fillRect/>
            </a:stretch>
          </a:blipFill>
          <a:ln w="38100" cap="sq">
            <a:solidFill>
              <a:srgbClr val="000000"/>
            </a:solidFill>
            <a:prstDash val="solid"/>
            <a:miter/>
          </a:ln>
        </p:spPr>
        <p:txBody>
          <a:bodyPr/>
          <a:lstStyle/>
          <a:p>
            <a:endParaRPr lang="is-IS"/>
          </a:p>
        </p:txBody>
      </p:sp>
      <p:sp>
        <p:nvSpPr>
          <p:cNvPr id="4" name="TextBox 4"/>
          <p:cNvSpPr txBox="1"/>
          <p:nvPr/>
        </p:nvSpPr>
        <p:spPr>
          <a:xfrm>
            <a:off x="7193831" y="1002663"/>
            <a:ext cx="3900339" cy="1054737"/>
          </a:xfrm>
          <a:prstGeom prst="rect">
            <a:avLst/>
          </a:prstGeom>
        </p:spPr>
        <p:txBody>
          <a:bodyPr lIns="0" tIns="0" rIns="0" bIns="0" rtlCol="0" anchor="t">
            <a:spAutoFit/>
          </a:bodyPr>
          <a:lstStyle/>
          <a:p>
            <a:pPr algn="ctr">
              <a:lnSpc>
                <a:spcPts val="8539"/>
              </a:lnSpc>
            </a:pPr>
            <a:r>
              <a:rPr lang="en-US" sz="6099">
                <a:solidFill>
                  <a:srgbClr val="000000"/>
                </a:solidFill>
                <a:latin typeface="Roboto"/>
                <a:ea typeface="Roboto"/>
                <a:cs typeface="Roboto"/>
                <a:sym typeface="Roboto"/>
              </a:rPr>
              <a:t>Þema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0" y="3728356"/>
            <a:ext cx="4369696" cy="6558644"/>
          </a:xfrm>
          <a:custGeom>
            <a:avLst/>
            <a:gdLst/>
            <a:ahLst/>
            <a:cxnLst/>
            <a:rect l="l" t="t" r="r" b="b"/>
            <a:pathLst>
              <a:path w="4369696" h="6558644">
                <a:moveTo>
                  <a:pt x="0" y="0"/>
                </a:moveTo>
                <a:lnTo>
                  <a:pt x="4369696" y="0"/>
                </a:lnTo>
                <a:lnTo>
                  <a:pt x="4369696" y="6558644"/>
                </a:lnTo>
                <a:lnTo>
                  <a:pt x="0" y="6558644"/>
                </a:lnTo>
                <a:lnTo>
                  <a:pt x="0" y="0"/>
                </a:lnTo>
                <a:close/>
              </a:path>
            </a:pathLst>
          </a:custGeom>
          <a:blipFill>
            <a:blip r:embed="rId3"/>
            <a:stretch>
              <a:fillRect/>
            </a:stretch>
          </a:blipFill>
        </p:spPr>
        <p:txBody>
          <a:bodyPr/>
          <a:lstStyle/>
          <a:p>
            <a:endParaRPr lang="is-IS"/>
          </a:p>
        </p:txBody>
      </p:sp>
      <p:sp>
        <p:nvSpPr>
          <p:cNvPr id="3" name="TextBox 3"/>
          <p:cNvSpPr txBox="1"/>
          <p:nvPr/>
        </p:nvSpPr>
        <p:spPr>
          <a:xfrm>
            <a:off x="2036690" y="1672222"/>
            <a:ext cx="9855808" cy="3355341"/>
          </a:xfrm>
          <a:prstGeom prst="rect">
            <a:avLst/>
          </a:prstGeom>
        </p:spPr>
        <p:txBody>
          <a:bodyPr wrap="square" lIns="0" tIns="0" rIns="0" bIns="0" rtlCol="0" anchor="t">
            <a:spAutoFit/>
          </a:bodyPr>
          <a:lstStyle/>
          <a:p>
            <a:pPr algn="l">
              <a:lnSpc>
                <a:spcPts val="7419"/>
              </a:lnSpc>
            </a:pPr>
            <a:r>
              <a:rPr lang="en-US" sz="5299" dirty="0">
                <a:solidFill>
                  <a:srgbClr val="000000"/>
                </a:solidFill>
                <a:latin typeface="Roboto"/>
                <a:ea typeface="Roboto"/>
                <a:cs typeface="Roboto"/>
                <a:sym typeface="Roboto"/>
              </a:rPr>
              <a:t>Vilt </a:t>
            </a:r>
            <a:r>
              <a:rPr lang="en-US" sz="5299" dirty="0" err="1">
                <a:solidFill>
                  <a:srgbClr val="000000"/>
                </a:solidFill>
                <a:latin typeface="Roboto"/>
                <a:ea typeface="Roboto"/>
                <a:cs typeface="Roboto"/>
                <a:sym typeface="Roboto"/>
              </a:rPr>
              <a:t>þú</a:t>
            </a:r>
            <a:r>
              <a:rPr lang="en-US" sz="5299" dirty="0">
                <a:solidFill>
                  <a:srgbClr val="000000"/>
                </a:solidFill>
                <a:latin typeface="Roboto"/>
                <a:ea typeface="Roboto"/>
                <a:cs typeface="Roboto"/>
                <a:sym typeface="Roboto"/>
              </a:rPr>
              <a:t> taka </a:t>
            </a:r>
            <a:r>
              <a:rPr lang="en-US" sz="5299" dirty="0" err="1">
                <a:solidFill>
                  <a:srgbClr val="000000"/>
                </a:solidFill>
                <a:latin typeface="Roboto"/>
                <a:ea typeface="Roboto"/>
                <a:cs typeface="Roboto"/>
                <a:sym typeface="Roboto"/>
              </a:rPr>
              <a:t>þátt</a:t>
            </a:r>
            <a:r>
              <a:rPr lang="en-US" sz="5299" dirty="0">
                <a:solidFill>
                  <a:srgbClr val="000000"/>
                </a:solidFill>
                <a:latin typeface="Roboto"/>
                <a:ea typeface="Roboto"/>
                <a:cs typeface="Roboto"/>
                <a:sym typeface="Roboto"/>
              </a:rPr>
              <a:t> í </a:t>
            </a:r>
            <a:r>
              <a:rPr lang="en-US" sz="5299" dirty="0" err="1">
                <a:solidFill>
                  <a:srgbClr val="000000"/>
                </a:solidFill>
                <a:latin typeface="Roboto"/>
                <a:ea typeface="Roboto"/>
                <a:cs typeface="Roboto"/>
                <a:sym typeface="Roboto"/>
              </a:rPr>
              <a:t>Viku</a:t>
            </a:r>
            <a:r>
              <a:rPr lang="en-US" sz="5299" dirty="0">
                <a:solidFill>
                  <a:srgbClr val="000000"/>
                </a:solidFill>
                <a:latin typeface="Roboto"/>
                <a:ea typeface="Roboto"/>
                <a:cs typeface="Roboto"/>
                <a:sym typeface="Roboto"/>
              </a:rPr>
              <a:t> 17 2026?</a:t>
            </a:r>
          </a:p>
          <a:p>
            <a:pPr algn="l">
              <a:lnSpc>
                <a:spcPts val="4480"/>
              </a:lnSpc>
            </a:pPr>
            <a:endParaRPr lang="en-US" sz="5299" dirty="0">
              <a:solidFill>
                <a:srgbClr val="000000"/>
              </a:solidFill>
              <a:latin typeface="Roboto"/>
              <a:ea typeface="Roboto"/>
              <a:cs typeface="Roboto"/>
              <a:sym typeface="Roboto"/>
            </a:endParaRPr>
          </a:p>
          <a:p>
            <a:pPr algn="l">
              <a:lnSpc>
                <a:spcPts val="4899"/>
              </a:lnSpc>
            </a:pPr>
            <a:r>
              <a:rPr lang="en-US" sz="3499" dirty="0" err="1">
                <a:solidFill>
                  <a:srgbClr val="000000"/>
                </a:solidFill>
                <a:latin typeface="Roboto"/>
                <a:ea typeface="Roboto"/>
                <a:cs typeface="Roboto"/>
                <a:sym typeface="Roboto"/>
              </a:rPr>
              <a:t>eða</a:t>
            </a:r>
            <a:r>
              <a:rPr lang="en-US" sz="3499" dirty="0">
                <a:solidFill>
                  <a:srgbClr val="000000"/>
                </a:solidFill>
                <a:latin typeface="Roboto"/>
                <a:ea typeface="Roboto"/>
                <a:cs typeface="Roboto"/>
                <a:sym typeface="Roboto"/>
              </a:rPr>
              <a:t> bara </a:t>
            </a:r>
            <a:r>
              <a:rPr lang="en-US" sz="3499" dirty="0" err="1">
                <a:solidFill>
                  <a:srgbClr val="000000"/>
                </a:solidFill>
                <a:latin typeface="Roboto"/>
                <a:ea typeface="Roboto"/>
                <a:cs typeface="Roboto"/>
                <a:sym typeface="Roboto"/>
              </a:rPr>
              <a:t>forvitnast</a:t>
            </a:r>
            <a:r>
              <a:rPr lang="en-US" sz="3499" dirty="0">
                <a:solidFill>
                  <a:srgbClr val="000000"/>
                </a:solidFill>
                <a:latin typeface="Roboto"/>
                <a:ea typeface="Roboto"/>
                <a:cs typeface="Roboto"/>
                <a:sym typeface="Roboto"/>
              </a:rPr>
              <a:t> um </a:t>
            </a:r>
            <a:r>
              <a:rPr lang="en-US" sz="3499" dirty="0" err="1">
                <a:solidFill>
                  <a:srgbClr val="000000"/>
                </a:solidFill>
                <a:latin typeface="Roboto"/>
                <a:ea typeface="Roboto"/>
                <a:cs typeface="Roboto"/>
                <a:sym typeface="Roboto"/>
              </a:rPr>
              <a:t>verkefnið</a:t>
            </a:r>
            <a:r>
              <a:rPr lang="en-US" sz="3499" dirty="0">
                <a:solidFill>
                  <a:srgbClr val="000000"/>
                </a:solidFill>
                <a:latin typeface="Roboto"/>
                <a:ea typeface="Roboto"/>
                <a:cs typeface="Roboto"/>
                <a:sym typeface="Roboto"/>
              </a:rPr>
              <a:t>?</a:t>
            </a:r>
          </a:p>
          <a:p>
            <a:pPr algn="l">
              <a:lnSpc>
                <a:spcPts val="4899"/>
              </a:lnSpc>
            </a:pPr>
            <a:endParaRPr lang="en-US" sz="3499" dirty="0">
              <a:solidFill>
                <a:srgbClr val="000000"/>
              </a:solidFill>
              <a:latin typeface="Roboto"/>
              <a:ea typeface="Roboto"/>
              <a:cs typeface="Roboto"/>
              <a:sym typeface="Roboto"/>
            </a:endParaRPr>
          </a:p>
          <a:p>
            <a:pPr algn="l">
              <a:lnSpc>
                <a:spcPts val="4899"/>
              </a:lnSpc>
            </a:pPr>
            <a:r>
              <a:rPr lang="en-US" sz="3499" dirty="0" err="1">
                <a:solidFill>
                  <a:srgbClr val="000000"/>
                </a:solidFill>
                <a:latin typeface="Roboto"/>
                <a:ea typeface="Roboto"/>
                <a:cs typeface="Roboto"/>
                <a:sym typeface="Roboto"/>
              </a:rPr>
              <a:t>Viltu</a:t>
            </a:r>
            <a:r>
              <a:rPr lang="en-US" sz="3499" dirty="0">
                <a:solidFill>
                  <a:srgbClr val="000000"/>
                </a:solidFill>
                <a:latin typeface="Roboto"/>
                <a:ea typeface="Roboto"/>
                <a:cs typeface="Roboto"/>
                <a:sym typeface="Roboto"/>
              </a:rPr>
              <a:t> vera </a:t>
            </a:r>
            <a:r>
              <a:rPr lang="en-US" sz="3499" dirty="0" err="1">
                <a:solidFill>
                  <a:srgbClr val="000000"/>
                </a:solidFill>
                <a:latin typeface="Roboto"/>
                <a:ea typeface="Roboto"/>
                <a:cs typeface="Roboto"/>
                <a:sym typeface="Roboto"/>
              </a:rPr>
              <a:t>með</a:t>
            </a:r>
            <a:r>
              <a:rPr lang="en-US" sz="3499" dirty="0">
                <a:solidFill>
                  <a:srgbClr val="000000"/>
                </a:solidFill>
                <a:latin typeface="Roboto"/>
                <a:ea typeface="Roboto"/>
                <a:cs typeface="Roboto"/>
                <a:sym typeface="Roboto"/>
              </a:rPr>
              <a:t> í </a:t>
            </a:r>
            <a:r>
              <a:rPr lang="en-US" sz="3499" dirty="0" err="1">
                <a:solidFill>
                  <a:srgbClr val="000000"/>
                </a:solidFill>
                <a:latin typeface="Roboto"/>
                <a:ea typeface="Roboto"/>
                <a:cs typeface="Roboto"/>
                <a:sym typeface="Roboto"/>
              </a:rPr>
              <a:t>vinnuhópnum</a:t>
            </a:r>
            <a:r>
              <a:rPr lang="en-US" sz="3499" dirty="0">
                <a:solidFill>
                  <a:srgbClr val="000000"/>
                </a:solidFill>
                <a:latin typeface="Roboto"/>
                <a:ea typeface="Roboto"/>
                <a:cs typeface="Roboto"/>
                <a:sym typeface="Roboto"/>
              </a:rPr>
              <a:t>?</a:t>
            </a:r>
          </a:p>
        </p:txBody>
      </p:sp>
      <p:sp>
        <p:nvSpPr>
          <p:cNvPr id="4" name="TextBox 4"/>
          <p:cNvSpPr txBox="1"/>
          <p:nvPr/>
        </p:nvSpPr>
        <p:spPr>
          <a:xfrm>
            <a:off x="6096001" y="6450725"/>
            <a:ext cx="4095254" cy="2109552"/>
          </a:xfrm>
          <a:prstGeom prst="rect">
            <a:avLst/>
          </a:prstGeom>
        </p:spPr>
        <p:txBody>
          <a:bodyPr wrap="square" lIns="0" tIns="0" rIns="0" bIns="0" rtlCol="0" anchor="t">
            <a:spAutoFit/>
          </a:bodyPr>
          <a:lstStyle/>
          <a:p>
            <a:pPr algn="just">
              <a:lnSpc>
                <a:spcPts val="4759"/>
              </a:lnSpc>
            </a:pPr>
            <a:r>
              <a:rPr lang="en-US" sz="3399" dirty="0" err="1">
                <a:solidFill>
                  <a:srgbClr val="000000"/>
                </a:solidFill>
                <a:latin typeface="Roboto"/>
                <a:ea typeface="Roboto"/>
                <a:cs typeface="Roboto"/>
                <a:sym typeface="Roboto"/>
              </a:rPr>
              <a:t>hnipptu</a:t>
            </a:r>
            <a:r>
              <a:rPr lang="en-US" sz="3399" dirty="0">
                <a:solidFill>
                  <a:srgbClr val="000000"/>
                </a:solidFill>
                <a:latin typeface="Roboto"/>
                <a:ea typeface="Roboto"/>
                <a:cs typeface="Roboto"/>
                <a:sym typeface="Roboto"/>
              </a:rPr>
              <a:t> í </a:t>
            </a:r>
            <a:r>
              <a:rPr lang="en-US" sz="3399" dirty="0" err="1">
                <a:solidFill>
                  <a:srgbClr val="000000"/>
                </a:solidFill>
                <a:latin typeface="Roboto"/>
                <a:ea typeface="Roboto"/>
                <a:cs typeface="Roboto"/>
                <a:sym typeface="Roboto"/>
              </a:rPr>
              <a:t>mig</a:t>
            </a:r>
            <a:r>
              <a:rPr lang="en-US" sz="3399" dirty="0">
                <a:solidFill>
                  <a:srgbClr val="000000"/>
                </a:solidFill>
                <a:latin typeface="Roboto"/>
                <a:ea typeface="Roboto"/>
                <a:cs typeface="Roboto"/>
                <a:sym typeface="Roboto"/>
              </a:rPr>
              <a:t> á </a:t>
            </a:r>
            <a:r>
              <a:rPr lang="en-US" sz="3399" dirty="0" err="1">
                <a:solidFill>
                  <a:srgbClr val="000000"/>
                </a:solidFill>
                <a:latin typeface="Roboto"/>
                <a:ea typeface="Roboto"/>
                <a:cs typeface="Roboto"/>
                <a:sym typeface="Roboto"/>
              </a:rPr>
              <a:t>eftir</a:t>
            </a:r>
            <a:r>
              <a:rPr lang="en-US" sz="3399" dirty="0">
                <a:solidFill>
                  <a:srgbClr val="000000"/>
                </a:solidFill>
                <a:latin typeface="Roboto"/>
                <a:ea typeface="Roboto"/>
                <a:cs typeface="Roboto"/>
                <a:sym typeface="Roboto"/>
              </a:rPr>
              <a:t> </a:t>
            </a:r>
          </a:p>
          <a:p>
            <a:pPr algn="just">
              <a:lnSpc>
                <a:spcPts val="4759"/>
              </a:lnSpc>
            </a:pPr>
            <a:r>
              <a:rPr lang="en-US" sz="3399" dirty="0" err="1">
                <a:solidFill>
                  <a:srgbClr val="000000"/>
                </a:solidFill>
                <a:latin typeface="Roboto"/>
                <a:ea typeface="Roboto"/>
                <a:cs typeface="Roboto"/>
                <a:sym typeface="Roboto"/>
              </a:rPr>
              <a:t>eða</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sendu</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mér</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línu</a:t>
            </a:r>
            <a:r>
              <a:rPr lang="en-US" sz="3399" dirty="0">
                <a:solidFill>
                  <a:srgbClr val="000000"/>
                </a:solidFill>
                <a:latin typeface="Roboto"/>
                <a:ea typeface="Roboto"/>
                <a:cs typeface="Roboto"/>
                <a:sym typeface="Roboto"/>
              </a:rPr>
              <a:t>: </a:t>
            </a:r>
          </a:p>
          <a:p>
            <a:pPr algn="just">
              <a:lnSpc>
                <a:spcPts val="2380"/>
              </a:lnSpc>
            </a:pPr>
            <a:endParaRPr lang="en-US" sz="3399" dirty="0">
              <a:solidFill>
                <a:srgbClr val="000000"/>
              </a:solidFill>
              <a:latin typeface="Roboto"/>
              <a:ea typeface="Roboto"/>
              <a:cs typeface="Roboto"/>
              <a:sym typeface="Roboto"/>
            </a:endParaRPr>
          </a:p>
          <a:p>
            <a:pPr algn="just">
              <a:lnSpc>
                <a:spcPts val="4759"/>
              </a:lnSpc>
            </a:pPr>
            <a:r>
              <a:rPr lang="en-US" sz="3399" b="1" dirty="0">
                <a:solidFill>
                  <a:srgbClr val="000000"/>
                </a:solidFill>
                <a:latin typeface="Roboto Bold"/>
                <a:ea typeface="Roboto Bold"/>
                <a:cs typeface="Roboto Bold"/>
                <a:sym typeface="Roboto Bold"/>
              </a:rPr>
              <a:t>hronnb@amtsbok.is</a:t>
            </a:r>
          </a:p>
        </p:txBody>
      </p:sp>
      <p:sp>
        <p:nvSpPr>
          <p:cNvPr id="5" name="Freeform 5"/>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4">
              <a:alphaModFix amt="19999"/>
            </a:blip>
            <a:stretch>
              <a:fillRect/>
            </a:stretch>
          </a:blipFill>
        </p:spPr>
        <p:txBody>
          <a:bodyPr/>
          <a:lstStyle/>
          <a:p>
            <a:endParaRPr lang="is-I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5E1B5"/>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alphaModFix amt="19999"/>
            </a:blip>
            <a:stretch>
              <a:fillRect/>
            </a:stretch>
          </a:blipFill>
        </p:spPr>
        <p:txBody>
          <a:bodyPr/>
          <a:lstStyle/>
          <a:p>
            <a:endParaRPr lang="is-IS"/>
          </a:p>
        </p:txBody>
      </p:sp>
      <p:sp>
        <p:nvSpPr>
          <p:cNvPr id="3" name="Freeform 3"/>
          <p:cNvSpPr/>
          <p:nvPr/>
        </p:nvSpPr>
        <p:spPr>
          <a:xfrm>
            <a:off x="-499840" y="4151843"/>
            <a:ext cx="6796236" cy="6796236"/>
          </a:xfrm>
          <a:custGeom>
            <a:avLst/>
            <a:gdLst/>
            <a:ahLst/>
            <a:cxnLst/>
            <a:rect l="l" t="t" r="r" b="b"/>
            <a:pathLst>
              <a:path w="6796236" h="6796236">
                <a:moveTo>
                  <a:pt x="0" y="0"/>
                </a:moveTo>
                <a:lnTo>
                  <a:pt x="6796236" y="0"/>
                </a:lnTo>
                <a:lnTo>
                  <a:pt x="6796236" y="6796236"/>
                </a:lnTo>
                <a:lnTo>
                  <a:pt x="0" y="6796236"/>
                </a:lnTo>
                <a:lnTo>
                  <a:pt x="0" y="0"/>
                </a:lnTo>
                <a:close/>
              </a:path>
            </a:pathLst>
          </a:custGeom>
          <a:blipFill>
            <a:blip r:embed="rId4"/>
            <a:stretch>
              <a:fillRect/>
            </a:stretch>
          </a:blipFill>
        </p:spPr>
        <p:txBody>
          <a:bodyPr/>
          <a:lstStyle/>
          <a:p>
            <a:endParaRPr lang="is-IS"/>
          </a:p>
        </p:txBody>
      </p:sp>
      <p:sp>
        <p:nvSpPr>
          <p:cNvPr id="4" name="TextBox 4"/>
          <p:cNvSpPr txBox="1"/>
          <p:nvPr/>
        </p:nvSpPr>
        <p:spPr>
          <a:xfrm>
            <a:off x="3688184" y="1296571"/>
            <a:ext cx="11247016" cy="988697"/>
          </a:xfrm>
          <a:prstGeom prst="rect">
            <a:avLst/>
          </a:prstGeom>
        </p:spPr>
        <p:txBody>
          <a:bodyPr wrap="square" lIns="0" tIns="0" rIns="0" bIns="0" rtlCol="0" anchor="t">
            <a:spAutoFit/>
          </a:bodyPr>
          <a:lstStyle/>
          <a:p>
            <a:pPr algn="ctr">
              <a:lnSpc>
                <a:spcPts val="7979"/>
              </a:lnSpc>
            </a:pPr>
            <a:r>
              <a:rPr lang="en-US" sz="5699" b="1" dirty="0">
                <a:solidFill>
                  <a:srgbClr val="000000"/>
                </a:solidFill>
                <a:latin typeface="Roboto Bold"/>
                <a:ea typeface="Roboto Bold"/>
                <a:cs typeface="Roboto Bold"/>
                <a:sym typeface="Roboto Bold"/>
              </a:rPr>
              <a:t>Nordic Libraries for Sustainability</a:t>
            </a:r>
          </a:p>
        </p:txBody>
      </p:sp>
      <p:sp>
        <p:nvSpPr>
          <p:cNvPr id="5" name="TextBox 5"/>
          <p:cNvSpPr txBox="1"/>
          <p:nvPr/>
        </p:nvSpPr>
        <p:spPr>
          <a:xfrm>
            <a:off x="4495801" y="2811468"/>
            <a:ext cx="9061102" cy="535403"/>
          </a:xfrm>
          <a:prstGeom prst="rect">
            <a:avLst/>
          </a:prstGeom>
        </p:spPr>
        <p:txBody>
          <a:bodyPr wrap="square" lIns="0" tIns="0" rIns="0" bIns="0" rtlCol="0" anchor="t">
            <a:spAutoFit/>
          </a:bodyPr>
          <a:lstStyle/>
          <a:p>
            <a:pPr algn="ctr">
              <a:lnSpc>
                <a:spcPts val="4480"/>
              </a:lnSpc>
            </a:pPr>
            <a:r>
              <a:rPr lang="en-US" sz="3200" dirty="0" err="1">
                <a:solidFill>
                  <a:srgbClr val="000000"/>
                </a:solidFill>
                <a:latin typeface="Roboto"/>
                <a:ea typeface="Roboto"/>
                <a:cs typeface="Roboto"/>
                <a:sym typeface="Roboto"/>
              </a:rPr>
              <a:t>vefráðstefna</a:t>
            </a:r>
            <a:r>
              <a:rPr lang="en-US" sz="3200" dirty="0">
                <a:solidFill>
                  <a:srgbClr val="000000"/>
                </a:solidFill>
                <a:latin typeface="Roboto"/>
                <a:ea typeface="Roboto"/>
                <a:cs typeface="Roboto"/>
                <a:sym typeface="Roboto"/>
              </a:rPr>
              <a:t> </a:t>
            </a:r>
            <a:r>
              <a:rPr lang="en-US" sz="3200" dirty="0" err="1">
                <a:solidFill>
                  <a:srgbClr val="000000"/>
                </a:solidFill>
                <a:latin typeface="Roboto"/>
                <a:ea typeface="Roboto"/>
                <a:cs typeface="Roboto"/>
                <a:sym typeface="Roboto"/>
              </a:rPr>
              <a:t>þriðjudaginn</a:t>
            </a:r>
            <a:r>
              <a:rPr lang="en-US" sz="3200" dirty="0">
                <a:solidFill>
                  <a:srgbClr val="000000"/>
                </a:solidFill>
                <a:latin typeface="Roboto"/>
                <a:ea typeface="Roboto"/>
                <a:cs typeface="Roboto"/>
                <a:sym typeface="Roboto"/>
              </a:rPr>
              <a:t> 11. </a:t>
            </a:r>
            <a:r>
              <a:rPr lang="en-US" sz="3200" dirty="0" err="1">
                <a:solidFill>
                  <a:srgbClr val="000000"/>
                </a:solidFill>
                <a:latin typeface="Roboto"/>
                <a:ea typeface="Roboto"/>
                <a:cs typeface="Roboto"/>
                <a:sym typeface="Roboto"/>
              </a:rPr>
              <a:t>nóvember</a:t>
            </a:r>
            <a:r>
              <a:rPr lang="en-US" sz="3200" dirty="0">
                <a:solidFill>
                  <a:srgbClr val="000000"/>
                </a:solidFill>
                <a:latin typeface="Roboto"/>
                <a:ea typeface="Roboto"/>
                <a:cs typeface="Roboto"/>
                <a:sym typeface="Roboto"/>
              </a:rPr>
              <a:t> kl. 09:00</a:t>
            </a:r>
          </a:p>
        </p:txBody>
      </p:sp>
      <p:pic>
        <p:nvPicPr>
          <p:cNvPr id="6" name="Picture 6"/>
          <p:cNvPicPr>
            <a:picLocks noChangeAspect="1"/>
          </p:cNvPicPr>
          <p:nvPr/>
        </p:nvPicPr>
        <p:blipFill>
          <a:blip r:embed="rId5"/>
          <a:stretch>
            <a:fillRect/>
          </a:stretch>
        </p:blipFill>
        <p:spPr>
          <a:xfrm>
            <a:off x="6675120" y="4732020"/>
            <a:ext cx="4937760" cy="4937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F7E8"/>
        </a:solidFill>
        <a:effectLst/>
      </p:bgPr>
    </p:bg>
    <p:spTree>
      <p:nvGrpSpPr>
        <p:cNvPr id="1" name=""/>
        <p:cNvGrpSpPr/>
        <p:nvPr/>
      </p:nvGrpSpPr>
      <p:grpSpPr>
        <a:xfrm>
          <a:off x="0" y="0"/>
          <a:ext cx="0" cy="0"/>
          <a:chOff x="0" y="0"/>
          <a:chExt cx="0" cy="0"/>
        </a:xfrm>
      </p:grpSpPr>
      <p:sp>
        <p:nvSpPr>
          <p:cNvPr id="2" name="Freeform 2"/>
          <p:cNvSpPr/>
          <p:nvPr/>
        </p:nvSpPr>
        <p:spPr>
          <a:xfrm>
            <a:off x="9827204" y="2057400"/>
            <a:ext cx="9855808" cy="8229600"/>
          </a:xfrm>
          <a:custGeom>
            <a:avLst/>
            <a:gdLst/>
            <a:ahLst/>
            <a:cxnLst/>
            <a:rect l="l" t="t" r="r" b="b"/>
            <a:pathLst>
              <a:path w="9855808" h="8229600">
                <a:moveTo>
                  <a:pt x="0" y="0"/>
                </a:moveTo>
                <a:lnTo>
                  <a:pt x="9855808" y="0"/>
                </a:lnTo>
                <a:lnTo>
                  <a:pt x="9855808" y="8229600"/>
                </a:lnTo>
                <a:lnTo>
                  <a:pt x="0" y="8229600"/>
                </a:lnTo>
                <a:lnTo>
                  <a:pt x="0" y="0"/>
                </a:lnTo>
                <a:close/>
              </a:path>
            </a:pathLst>
          </a:custGeom>
          <a:blipFill>
            <a:blip r:embed="rId3"/>
            <a:stretch>
              <a:fillRect/>
            </a:stretch>
          </a:blipFill>
        </p:spPr>
        <p:txBody>
          <a:bodyPr/>
          <a:lstStyle/>
          <a:p>
            <a:endParaRPr lang="is-IS"/>
          </a:p>
        </p:txBody>
      </p:sp>
      <p:sp>
        <p:nvSpPr>
          <p:cNvPr id="3" name="Freeform 3"/>
          <p:cNvSpPr/>
          <p:nvPr/>
        </p:nvSpPr>
        <p:spPr>
          <a:xfrm>
            <a:off x="0" y="3728356"/>
            <a:ext cx="4369696" cy="6558644"/>
          </a:xfrm>
          <a:custGeom>
            <a:avLst/>
            <a:gdLst/>
            <a:ahLst/>
            <a:cxnLst/>
            <a:rect l="l" t="t" r="r" b="b"/>
            <a:pathLst>
              <a:path w="4369696" h="6558644">
                <a:moveTo>
                  <a:pt x="0" y="0"/>
                </a:moveTo>
                <a:lnTo>
                  <a:pt x="4369696" y="0"/>
                </a:lnTo>
                <a:lnTo>
                  <a:pt x="4369696" y="6558644"/>
                </a:lnTo>
                <a:lnTo>
                  <a:pt x="0" y="6558644"/>
                </a:lnTo>
                <a:lnTo>
                  <a:pt x="0" y="0"/>
                </a:lnTo>
                <a:close/>
              </a:path>
            </a:pathLst>
          </a:custGeom>
          <a:blipFill>
            <a:blip r:embed="rId4"/>
            <a:stretch>
              <a:fillRect/>
            </a:stretch>
          </a:blipFill>
        </p:spPr>
        <p:txBody>
          <a:bodyPr/>
          <a:lstStyle/>
          <a:p>
            <a:endParaRPr lang="is-IS"/>
          </a:p>
        </p:txBody>
      </p:sp>
      <p:sp>
        <p:nvSpPr>
          <p:cNvPr id="4" name="TextBox 4"/>
          <p:cNvSpPr txBox="1"/>
          <p:nvPr/>
        </p:nvSpPr>
        <p:spPr>
          <a:xfrm>
            <a:off x="2759868" y="2891121"/>
            <a:ext cx="9855807" cy="2955937"/>
          </a:xfrm>
          <a:prstGeom prst="rect">
            <a:avLst/>
          </a:prstGeom>
        </p:spPr>
        <p:txBody>
          <a:bodyPr wrap="square" lIns="0" tIns="0" rIns="0" bIns="0" rtlCol="0" anchor="t">
            <a:spAutoFit/>
          </a:bodyPr>
          <a:lstStyle/>
          <a:p>
            <a:pPr algn="l">
              <a:lnSpc>
                <a:spcPts val="7419"/>
              </a:lnSpc>
            </a:pPr>
            <a:r>
              <a:rPr lang="en-US" sz="5299" dirty="0">
                <a:solidFill>
                  <a:srgbClr val="000000"/>
                </a:solidFill>
                <a:latin typeface="Roboto"/>
                <a:ea typeface="Roboto"/>
                <a:cs typeface="Roboto"/>
                <a:sym typeface="Roboto"/>
              </a:rPr>
              <a:t>Vilt </a:t>
            </a:r>
            <a:r>
              <a:rPr lang="en-US" sz="5299" dirty="0" err="1">
                <a:solidFill>
                  <a:srgbClr val="000000"/>
                </a:solidFill>
                <a:latin typeface="Roboto"/>
                <a:ea typeface="Roboto"/>
                <a:cs typeface="Roboto"/>
                <a:sym typeface="Roboto"/>
              </a:rPr>
              <a:t>þú</a:t>
            </a:r>
            <a:r>
              <a:rPr lang="en-US" sz="5299" dirty="0">
                <a:solidFill>
                  <a:srgbClr val="000000"/>
                </a:solidFill>
                <a:latin typeface="Roboto"/>
                <a:ea typeface="Roboto"/>
                <a:cs typeface="Roboto"/>
                <a:sym typeface="Roboto"/>
              </a:rPr>
              <a:t> taka </a:t>
            </a:r>
            <a:r>
              <a:rPr lang="en-US" sz="5299" dirty="0" err="1">
                <a:solidFill>
                  <a:srgbClr val="000000"/>
                </a:solidFill>
                <a:latin typeface="Roboto"/>
                <a:ea typeface="Roboto"/>
                <a:cs typeface="Roboto"/>
                <a:sym typeface="Roboto"/>
              </a:rPr>
              <a:t>þátt</a:t>
            </a:r>
            <a:r>
              <a:rPr lang="en-US" sz="5299" dirty="0">
                <a:solidFill>
                  <a:srgbClr val="000000"/>
                </a:solidFill>
                <a:latin typeface="Roboto"/>
                <a:ea typeface="Roboto"/>
                <a:cs typeface="Roboto"/>
                <a:sym typeface="Roboto"/>
              </a:rPr>
              <a:t> í </a:t>
            </a:r>
            <a:r>
              <a:rPr lang="en-US" sz="5299" dirty="0" err="1">
                <a:solidFill>
                  <a:srgbClr val="000000"/>
                </a:solidFill>
                <a:latin typeface="Roboto"/>
                <a:ea typeface="Roboto"/>
                <a:cs typeface="Roboto"/>
                <a:sym typeface="Roboto"/>
              </a:rPr>
              <a:t>Viku</a:t>
            </a:r>
            <a:r>
              <a:rPr lang="en-US" sz="5299" dirty="0">
                <a:solidFill>
                  <a:srgbClr val="000000"/>
                </a:solidFill>
                <a:latin typeface="Roboto"/>
                <a:ea typeface="Roboto"/>
                <a:cs typeface="Roboto"/>
                <a:sym typeface="Roboto"/>
              </a:rPr>
              <a:t> 17 2026?</a:t>
            </a:r>
          </a:p>
          <a:p>
            <a:pPr algn="l">
              <a:lnSpc>
                <a:spcPts val="2800"/>
              </a:lnSpc>
            </a:pPr>
            <a:endParaRPr lang="en-US" sz="5299" dirty="0">
              <a:solidFill>
                <a:srgbClr val="000000"/>
              </a:solidFill>
              <a:latin typeface="Roboto"/>
              <a:ea typeface="Roboto"/>
              <a:cs typeface="Roboto"/>
              <a:sym typeface="Roboto"/>
            </a:endParaRPr>
          </a:p>
          <a:p>
            <a:pPr algn="l">
              <a:lnSpc>
                <a:spcPts val="4899"/>
              </a:lnSpc>
            </a:pPr>
            <a:r>
              <a:rPr lang="en-US" sz="3499" dirty="0" err="1">
                <a:solidFill>
                  <a:srgbClr val="000000"/>
                </a:solidFill>
                <a:latin typeface="Roboto"/>
                <a:ea typeface="Roboto"/>
                <a:cs typeface="Roboto"/>
                <a:sym typeface="Roboto"/>
              </a:rPr>
              <a:t>eða</a:t>
            </a:r>
            <a:r>
              <a:rPr lang="en-US" sz="3499" dirty="0">
                <a:solidFill>
                  <a:srgbClr val="000000"/>
                </a:solidFill>
                <a:latin typeface="Roboto"/>
                <a:ea typeface="Roboto"/>
                <a:cs typeface="Roboto"/>
                <a:sym typeface="Roboto"/>
              </a:rPr>
              <a:t> bara </a:t>
            </a:r>
            <a:r>
              <a:rPr lang="en-US" sz="3499" dirty="0" err="1">
                <a:solidFill>
                  <a:srgbClr val="000000"/>
                </a:solidFill>
                <a:latin typeface="Roboto"/>
                <a:ea typeface="Roboto"/>
                <a:cs typeface="Roboto"/>
                <a:sym typeface="Roboto"/>
              </a:rPr>
              <a:t>forvitnast</a:t>
            </a:r>
            <a:r>
              <a:rPr lang="en-US" sz="3499" dirty="0">
                <a:solidFill>
                  <a:srgbClr val="000000"/>
                </a:solidFill>
                <a:latin typeface="Roboto"/>
                <a:ea typeface="Roboto"/>
                <a:cs typeface="Roboto"/>
                <a:sym typeface="Roboto"/>
              </a:rPr>
              <a:t> um </a:t>
            </a:r>
            <a:r>
              <a:rPr lang="en-US" sz="3499" dirty="0" err="1">
                <a:solidFill>
                  <a:srgbClr val="000000"/>
                </a:solidFill>
                <a:latin typeface="Roboto"/>
                <a:ea typeface="Roboto"/>
                <a:cs typeface="Roboto"/>
                <a:sym typeface="Roboto"/>
              </a:rPr>
              <a:t>verkefnið</a:t>
            </a:r>
            <a:r>
              <a:rPr lang="en-US" sz="3499" dirty="0">
                <a:solidFill>
                  <a:srgbClr val="000000"/>
                </a:solidFill>
                <a:latin typeface="Roboto"/>
                <a:ea typeface="Roboto"/>
                <a:cs typeface="Roboto"/>
                <a:sym typeface="Roboto"/>
              </a:rPr>
              <a:t>?</a:t>
            </a:r>
          </a:p>
          <a:p>
            <a:pPr algn="l">
              <a:lnSpc>
                <a:spcPts val="3360"/>
              </a:lnSpc>
            </a:pPr>
            <a:endParaRPr lang="en-US" sz="3499" dirty="0">
              <a:solidFill>
                <a:srgbClr val="000000"/>
              </a:solidFill>
              <a:latin typeface="Roboto"/>
              <a:ea typeface="Roboto"/>
              <a:cs typeface="Roboto"/>
              <a:sym typeface="Roboto"/>
            </a:endParaRPr>
          </a:p>
          <a:p>
            <a:pPr algn="l">
              <a:lnSpc>
                <a:spcPts val="4899"/>
              </a:lnSpc>
            </a:pPr>
            <a:r>
              <a:rPr lang="en-US" sz="3499" dirty="0" err="1">
                <a:solidFill>
                  <a:srgbClr val="000000"/>
                </a:solidFill>
                <a:latin typeface="Roboto"/>
                <a:ea typeface="Roboto"/>
                <a:cs typeface="Roboto"/>
                <a:sym typeface="Roboto"/>
              </a:rPr>
              <a:t>Viltu</a:t>
            </a:r>
            <a:r>
              <a:rPr lang="en-US" sz="3499" dirty="0">
                <a:solidFill>
                  <a:srgbClr val="000000"/>
                </a:solidFill>
                <a:latin typeface="Roboto"/>
                <a:ea typeface="Roboto"/>
                <a:cs typeface="Roboto"/>
                <a:sym typeface="Roboto"/>
              </a:rPr>
              <a:t> vera </a:t>
            </a:r>
            <a:r>
              <a:rPr lang="en-US" sz="3499" dirty="0" err="1">
                <a:solidFill>
                  <a:srgbClr val="000000"/>
                </a:solidFill>
                <a:latin typeface="Roboto"/>
                <a:ea typeface="Roboto"/>
                <a:cs typeface="Roboto"/>
                <a:sym typeface="Roboto"/>
              </a:rPr>
              <a:t>með</a:t>
            </a:r>
            <a:r>
              <a:rPr lang="en-US" sz="3499" dirty="0">
                <a:solidFill>
                  <a:srgbClr val="000000"/>
                </a:solidFill>
                <a:latin typeface="Roboto"/>
                <a:ea typeface="Roboto"/>
                <a:cs typeface="Roboto"/>
                <a:sym typeface="Roboto"/>
              </a:rPr>
              <a:t> í </a:t>
            </a:r>
            <a:r>
              <a:rPr lang="en-US" sz="3499" dirty="0" err="1">
                <a:solidFill>
                  <a:srgbClr val="000000"/>
                </a:solidFill>
                <a:latin typeface="Roboto"/>
                <a:ea typeface="Roboto"/>
                <a:cs typeface="Roboto"/>
                <a:sym typeface="Roboto"/>
              </a:rPr>
              <a:t>vinnuhópnum</a:t>
            </a:r>
            <a:r>
              <a:rPr lang="en-US" sz="3499" dirty="0">
                <a:solidFill>
                  <a:srgbClr val="000000"/>
                </a:solidFill>
                <a:latin typeface="Roboto"/>
                <a:ea typeface="Roboto"/>
                <a:cs typeface="Roboto"/>
                <a:sym typeface="Roboto"/>
              </a:rPr>
              <a:t>?</a:t>
            </a:r>
          </a:p>
        </p:txBody>
      </p:sp>
      <p:sp>
        <p:nvSpPr>
          <p:cNvPr id="5" name="TextBox 5"/>
          <p:cNvSpPr txBox="1"/>
          <p:nvPr/>
        </p:nvSpPr>
        <p:spPr>
          <a:xfrm>
            <a:off x="6172200" y="6595840"/>
            <a:ext cx="4114125" cy="2109552"/>
          </a:xfrm>
          <a:prstGeom prst="rect">
            <a:avLst/>
          </a:prstGeom>
        </p:spPr>
        <p:txBody>
          <a:bodyPr wrap="square" lIns="0" tIns="0" rIns="0" bIns="0" rtlCol="0" anchor="t">
            <a:spAutoFit/>
          </a:bodyPr>
          <a:lstStyle/>
          <a:p>
            <a:pPr algn="just">
              <a:lnSpc>
                <a:spcPts val="4759"/>
              </a:lnSpc>
            </a:pPr>
            <a:r>
              <a:rPr lang="en-US" sz="3399" dirty="0" err="1">
                <a:solidFill>
                  <a:srgbClr val="000000"/>
                </a:solidFill>
                <a:latin typeface="Roboto"/>
                <a:ea typeface="Roboto"/>
                <a:cs typeface="Roboto"/>
                <a:sym typeface="Roboto"/>
              </a:rPr>
              <a:t>hnipptu</a:t>
            </a:r>
            <a:r>
              <a:rPr lang="en-US" sz="3399" dirty="0">
                <a:solidFill>
                  <a:srgbClr val="000000"/>
                </a:solidFill>
                <a:latin typeface="Roboto"/>
                <a:ea typeface="Roboto"/>
                <a:cs typeface="Roboto"/>
                <a:sym typeface="Roboto"/>
              </a:rPr>
              <a:t> í </a:t>
            </a:r>
            <a:r>
              <a:rPr lang="en-US" sz="3399" dirty="0" err="1">
                <a:solidFill>
                  <a:srgbClr val="000000"/>
                </a:solidFill>
                <a:latin typeface="Roboto"/>
                <a:ea typeface="Roboto"/>
                <a:cs typeface="Roboto"/>
                <a:sym typeface="Roboto"/>
              </a:rPr>
              <a:t>mig</a:t>
            </a:r>
            <a:r>
              <a:rPr lang="en-US" sz="3399" dirty="0">
                <a:solidFill>
                  <a:srgbClr val="000000"/>
                </a:solidFill>
                <a:latin typeface="Roboto"/>
                <a:ea typeface="Roboto"/>
                <a:cs typeface="Roboto"/>
                <a:sym typeface="Roboto"/>
              </a:rPr>
              <a:t> á </a:t>
            </a:r>
            <a:r>
              <a:rPr lang="en-US" sz="3399" dirty="0" err="1">
                <a:solidFill>
                  <a:srgbClr val="000000"/>
                </a:solidFill>
                <a:latin typeface="Roboto"/>
                <a:ea typeface="Roboto"/>
                <a:cs typeface="Roboto"/>
                <a:sym typeface="Roboto"/>
              </a:rPr>
              <a:t>eftir</a:t>
            </a:r>
            <a:r>
              <a:rPr lang="en-US" sz="3399" dirty="0">
                <a:solidFill>
                  <a:srgbClr val="000000"/>
                </a:solidFill>
                <a:latin typeface="Roboto"/>
                <a:ea typeface="Roboto"/>
                <a:cs typeface="Roboto"/>
                <a:sym typeface="Roboto"/>
              </a:rPr>
              <a:t> </a:t>
            </a:r>
          </a:p>
          <a:p>
            <a:pPr algn="just">
              <a:lnSpc>
                <a:spcPts val="4759"/>
              </a:lnSpc>
            </a:pPr>
            <a:r>
              <a:rPr lang="en-US" sz="3399" dirty="0" err="1">
                <a:solidFill>
                  <a:srgbClr val="000000"/>
                </a:solidFill>
                <a:latin typeface="Roboto"/>
                <a:ea typeface="Roboto"/>
                <a:cs typeface="Roboto"/>
                <a:sym typeface="Roboto"/>
              </a:rPr>
              <a:t>eða</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sendu</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mér</a:t>
            </a:r>
            <a:r>
              <a:rPr lang="en-US" sz="3399" dirty="0">
                <a:solidFill>
                  <a:srgbClr val="000000"/>
                </a:solidFill>
                <a:latin typeface="Roboto"/>
                <a:ea typeface="Roboto"/>
                <a:cs typeface="Roboto"/>
                <a:sym typeface="Roboto"/>
              </a:rPr>
              <a:t> </a:t>
            </a:r>
            <a:r>
              <a:rPr lang="en-US" sz="3399" dirty="0" err="1">
                <a:solidFill>
                  <a:srgbClr val="000000"/>
                </a:solidFill>
                <a:latin typeface="Roboto"/>
                <a:ea typeface="Roboto"/>
                <a:cs typeface="Roboto"/>
                <a:sym typeface="Roboto"/>
              </a:rPr>
              <a:t>línu</a:t>
            </a:r>
            <a:r>
              <a:rPr lang="en-US" sz="3399" dirty="0">
                <a:solidFill>
                  <a:srgbClr val="000000"/>
                </a:solidFill>
                <a:latin typeface="Roboto"/>
                <a:ea typeface="Roboto"/>
                <a:cs typeface="Roboto"/>
                <a:sym typeface="Roboto"/>
              </a:rPr>
              <a:t>: </a:t>
            </a:r>
          </a:p>
          <a:p>
            <a:pPr algn="just">
              <a:lnSpc>
                <a:spcPts val="2380"/>
              </a:lnSpc>
            </a:pPr>
            <a:endParaRPr lang="en-US" sz="3399" dirty="0">
              <a:solidFill>
                <a:srgbClr val="000000"/>
              </a:solidFill>
              <a:latin typeface="Roboto"/>
              <a:ea typeface="Roboto"/>
              <a:cs typeface="Roboto"/>
              <a:sym typeface="Roboto"/>
            </a:endParaRPr>
          </a:p>
          <a:p>
            <a:pPr algn="just">
              <a:lnSpc>
                <a:spcPts val="4759"/>
              </a:lnSpc>
            </a:pPr>
            <a:r>
              <a:rPr lang="en-US" sz="3399" b="1" dirty="0">
                <a:solidFill>
                  <a:srgbClr val="000000"/>
                </a:solidFill>
                <a:latin typeface="Roboto Bold"/>
                <a:ea typeface="Roboto Bold"/>
                <a:cs typeface="Roboto Bold"/>
                <a:sym typeface="Roboto Bold"/>
              </a:rPr>
              <a:t>hronnb@amtsbok.is</a:t>
            </a:r>
          </a:p>
        </p:txBody>
      </p:sp>
      <p:sp>
        <p:nvSpPr>
          <p:cNvPr id="6" name="TextBox 6"/>
          <p:cNvSpPr txBox="1"/>
          <p:nvPr/>
        </p:nvSpPr>
        <p:spPr>
          <a:xfrm>
            <a:off x="1028700" y="655949"/>
            <a:ext cx="7886700" cy="1401451"/>
          </a:xfrm>
          <a:prstGeom prst="rect">
            <a:avLst/>
          </a:prstGeom>
        </p:spPr>
        <p:txBody>
          <a:bodyPr wrap="square" lIns="0" tIns="0" rIns="0" bIns="0" rtlCol="0" anchor="t">
            <a:spAutoFit/>
          </a:bodyPr>
          <a:lstStyle/>
          <a:p>
            <a:pPr algn="ctr">
              <a:lnSpc>
                <a:spcPts val="11479"/>
              </a:lnSpc>
            </a:pPr>
            <a:r>
              <a:rPr lang="en-US" sz="8199" b="1" dirty="0" err="1">
                <a:solidFill>
                  <a:srgbClr val="000000"/>
                </a:solidFill>
                <a:latin typeface="Roboto Bold"/>
                <a:ea typeface="Roboto Bold"/>
                <a:cs typeface="Roboto Bold"/>
                <a:sym typeface="Roboto Bold"/>
              </a:rPr>
              <a:t>Takk</a:t>
            </a:r>
            <a:r>
              <a:rPr lang="en-US" sz="8199" b="1" dirty="0">
                <a:solidFill>
                  <a:srgbClr val="000000"/>
                </a:solidFill>
                <a:latin typeface="Roboto Bold"/>
                <a:ea typeface="Roboto Bold"/>
                <a:cs typeface="Roboto Bold"/>
                <a:sym typeface="Roboto Bold"/>
              </a:rPr>
              <a:t> </a:t>
            </a:r>
            <a:r>
              <a:rPr lang="en-US" sz="8199" b="1" dirty="0" err="1">
                <a:solidFill>
                  <a:srgbClr val="000000"/>
                </a:solidFill>
                <a:latin typeface="Roboto Bold"/>
                <a:ea typeface="Roboto Bold"/>
                <a:cs typeface="Roboto Bold"/>
                <a:sym typeface="Roboto Bold"/>
              </a:rPr>
              <a:t>fyrir</a:t>
            </a:r>
            <a:r>
              <a:rPr lang="en-US" sz="8199" b="1" dirty="0">
                <a:solidFill>
                  <a:srgbClr val="000000"/>
                </a:solidFill>
                <a:latin typeface="Roboto Bold"/>
                <a:ea typeface="Roboto Bold"/>
                <a:cs typeface="Roboto Bold"/>
                <a:sym typeface="Roboto Bold"/>
              </a:rPr>
              <a:t> </a:t>
            </a:r>
            <a:r>
              <a:rPr lang="en-US" sz="8199" b="1" dirty="0" err="1">
                <a:solidFill>
                  <a:srgbClr val="000000"/>
                </a:solidFill>
                <a:latin typeface="Roboto Bold"/>
                <a:ea typeface="Roboto Bold"/>
                <a:cs typeface="Roboto Bold"/>
                <a:sym typeface="Roboto Bold"/>
              </a:rPr>
              <a:t>mig</a:t>
            </a:r>
            <a:endParaRPr lang="en-US" sz="8199" b="1" dirty="0">
              <a:solidFill>
                <a:srgbClr val="000000"/>
              </a:solidFill>
              <a:latin typeface="Roboto Bold"/>
              <a:ea typeface="Roboto Bold"/>
              <a:cs typeface="Roboto Bold"/>
              <a:sym typeface="Roboto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2282</Words>
  <Application>Microsoft Office PowerPoint</Application>
  <PresentationFormat>Custom</PresentationFormat>
  <Paragraphs>207</Paragraphs>
  <Slides>20</Slides>
  <Notes>20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League Spartan</vt:lpstr>
      <vt:lpstr>Kiona Bold</vt:lpstr>
      <vt:lpstr>Roboto</vt:lpstr>
      <vt:lpstr>Calibri</vt:lpstr>
      <vt:lpstr>Kiona</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Vika 17 - landsfundur</dc:title>
  <dc:creator>Heiðrún Dóra Eyvindardóttir</dc:creator>
  <cp:lastModifiedBy>Heiðrún Dóra Eyvindardóttir</cp:lastModifiedBy>
  <cp:revision>2</cp:revision>
  <dcterms:created xsi:type="dcterms:W3CDTF">2006-08-16T00:00:00Z</dcterms:created>
  <dcterms:modified xsi:type="dcterms:W3CDTF">2025-10-16T08:19:31Z</dcterms:modified>
  <dc:identifier>DAGuozam8Ww</dc:identifier>
</cp:coreProperties>
</file>