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401" r:id="rId2"/>
    <p:sldId id="2113" r:id="rId3"/>
    <p:sldId id="2115" r:id="rId4"/>
    <p:sldId id="2117" r:id="rId5"/>
    <p:sldId id="2109" r:id="rId6"/>
    <p:sldId id="2118" r:id="rId7"/>
    <p:sldId id="2111" r:id="rId8"/>
    <p:sldId id="2119" r:id="rId9"/>
    <p:sldId id="2125" r:id="rId10"/>
    <p:sldId id="2120" r:id="rId11"/>
    <p:sldId id="2121" r:id="rId12"/>
    <p:sldId id="2122" r:id="rId13"/>
    <p:sldId id="2124" r:id="rId14"/>
    <p:sldId id="2126" r:id="rId15"/>
  </p:sldIdLst>
  <p:sldSz cx="9144000" cy="6858000" type="screen4x3"/>
  <p:notesSz cx="6819900" cy="99187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25" autoAdjust="0"/>
    <p:restoredTop sz="92906" autoAdjust="0"/>
  </p:normalViewPr>
  <p:slideViewPr>
    <p:cSldViewPr snapToGrid="0" showGuides="1">
      <p:cViewPr varScale="1">
        <p:scale>
          <a:sx n="112" d="100"/>
          <a:sy n="112" d="100"/>
        </p:scale>
        <p:origin x="207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notesViewPr>
    <p:cSldViewPr snapToGrid="0">
      <p:cViewPr varScale="1">
        <p:scale>
          <a:sx n="87" d="100"/>
          <a:sy n="87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4ECB069A-2FC7-4CF6-AF6E-BF003D9949FC}" type="datetimeFigureOut">
              <a:rPr lang="is-IS" smtClean="0"/>
              <a:t>16.10.2025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1045"/>
            <a:ext cx="2955290" cy="497657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4692232A-A724-4252-9FBA-2D3122364D2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9666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B1A6988B-8E54-4B64-A759-12D0E874C525}" type="datetimeFigureOut">
              <a:rPr lang="is-IS" smtClean="0"/>
              <a:t>16.10.2025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4" tIns="45592" rIns="91184" bIns="45592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184" tIns="45592" rIns="91184" bIns="4559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5"/>
            <a:ext cx="2955290" cy="497657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3131C093-DB67-4181-A2D4-8655A63543C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5465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1C093-DB67-4181-A2D4-8655A63543C8}" type="slidenum">
              <a:rPr lang="is-IS" smtClean="0"/>
              <a:t>1</a:t>
            </a:fld>
            <a:endParaRPr lang="is-IS"/>
          </a:p>
        </p:txBody>
      </p:sp>
      <p:sp>
        <p:nvSpPr>
          <p:cNvPr id="5" name="Rectangle 4"/>
          <p:cNvSpPr/>
          <p:nvPr/>
        </p:nvSpPr>
        <p:spPr>
          <a:xfrm>
            <a:off x="1190325" y="4972060"/>
            <a:ext cx="4427649" cy="5078055"/>
          </a:xfrm>
          <a:prstGeom prst="rect">
            <a:avLst/>
          </a:prstGeom>
        </p:spPr>
        <p:txBody>
          <a:bodyPr wrap="square" lIns="91184" tIns="45592" rIns="91184" bIns="45592">
            <a:spAutoFit/>
          </a:bodyPr>
          <a:lstStyle/>
          <a:p>
            <a:r>
              <a:rPr lang="en-US" dirty="0"/>
              <a:t>S</a:t>
            </a:r>
            <a:r>
              <a:rPr lang="is-IS" dirty="0"/>
              <a:t>æl og blessuð,</a:t>
            </a:r>
          </a:p>
          <a:p>
            <a:r>
              <a:rPr lang="is-IS" dirty="0"/>
              <a:t>Ég heiti og er …</a:t>
            </a:r>
          </a:p>
          <a:p>
            <a:endParaRPr lang="is-IS" dirty="0"/>
          </a:p>
          <a:p>
            <a:r>
              <a:rPr lang="is-IS" dirty="0"/>
              <a:t>Þakkir til Upplýsingar fyrir að standa fyrir málþinginu og að gefa mér kost á að tala um nýja bókasafnakerfið.</a:t>
            </a:r>
          </a:p>
          <a:p>
            <a:endParaRPr lang="is-IS" dirty="0"/>
          </a:p>
          <a:p>
            <a:r>
              <a:rPr lang="is-IS" dirty="0"/>
              <a:t>Heitið er þannig tilkomið að í </a:t>
            </a:r>
            <a:r>
              <a:rPr lang="is-IS" dirty="0" err="1"/>
              <a:t>dagskrárdrögum</a:t>
            </a:r>
            <a:r>
              <a:rPr lang="is-IS" dirty="0"/>
              <a:t> stóð bara Alma. Ég ákvað að </a:t>
            </a:r>
            <a:r>
              <a:rPr lang="is-IS" dirty="0" err="1"/>
              <a:t>bæta</a:t>
            </a:r>
            <a:r>
              <a:rPr lang="is-IS" dirty="0"/>
              <a:t> þessu forskeyti við. </a:t>
            </a:r>
          </a:p>
          <a:p>
            <a:r>
              <a:rPr lang="is-IS" dirty="0"/>
              <a:t>Hvað er Alma – nýi Gegnir!</a:t>
            </a:r>
          </a:p>
          <a:p>
            <a:r>
              <a:rPr lang="is-IS" dirty="0"/>
              <a:t>Ég ætla sem sagt að tala um nýja bókasafnakerfið, Gegni og Leitir</a:t>
            </a:r>
          </a:p>
          <a:p>
            <a:r>
              <a:rPr lang="is-IS" b="1" dirty="0"/>
              <a:t>Ætla að fjalla um áskorun í víðu samhengi</a:t>
            </a:r>
          </a:p>
          <a:p>
            <a:endParaRPr lang="is-IS" b="1" dirty="0"/>
          </a:p>
          <a:p>
            <a:r>
              <a:rPr lang="is-IS" b="1" dirty="0"/>
              <a:t>Varúð: mér liggur mikið á hjarta!</a:t>
            </a:r>
          </a:p>
          <a:p>
            <a:endParaRPr lang="is-IS" b="1" dirty="0"/>
          </a:p>
          <a:p>
            <a:endParaRPr lang="is-IS" b="1" dirty="0"/>
          </a:p>
        </p:txBody>
      </p:sp>
    </p:spTree>
    <p:extLst>
      <p:ext uri="{BB962C8B-B14F-4D97-AF65-F5344CB8AC3E}">
        <p14:creationId xmlns:p14="http://schemas.microsoft.com/office/powerpoint/2010/main" val="378892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496" y="2204884"/>
            <a:ext cx="7338091" cy="225650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496" y="4589465"/>
            <a:ext cx="7338092" cy="1339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35176" y="524748"/>
            <a:ext cx="5464123" cy="78099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is-I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58" y="906870"/>
            <a:ext cx="6114732" cy="112103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3531162" y="6304732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71531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1442"/>
            <a:ext cx="78867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96CB6-3DD5-419B-9694-06F94C39F529}" type="datetimeFigureOut">
              <a:rPr lang="is-IS" smtClean="0"/>
              <a:t>16.10.2025</a:t>
            </a:fld>
            <a:endParaRPr lang="is-I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FFE5-9E9C-4AE0-A30C-2AE7F1497ADA}" type="slidenum">
              <a:rPr lang="is-IS" smtClean="0"/>
              <a:t>‹#›</a:t>
            </a:fld>
            <a:endParaRPr lang="is-IS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A831521E-1957-F132-AD80-C51A68C67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67" y="6150264"/>
            <a:ext cx="1413267" cy="6852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8CDF40-6E9D-A9EA-C192-4CA9779FA1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51" y="6335284"/>
            <a:ext cx="1457782" cy="43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96CB6-3DD5-419B-9694-06F94C39F529}" type="datetimeFigureOut">
              <a:rPr lang="is-IS" smtClean="0"/>
              <a:t>16.10.2025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FFE5-9E9C-4AE0-A30C-2AE7F1497AD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1311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okasofn.is/starfsfolk/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47084" y="2870258"/>
            <a:ext cx="6449832" cy="1022947"/>
          </a:xfrm>
        </p:spPr>
        <p:txBody>
          <a:bodyPr>
            <a:noAutofit/>
          </a:bodyPr>
          <a:lstStyle/>
          <a:p>
            <a:pPr lvl="0" algn="ctr"/>
            <a:br>
              <a:rPr lang="is-IS" sz="4400" dirty="0"/>
            </a:br>
            <a:br>
              <a:rPr lang="is-IS" sz="4400" dirty="0"/>
            </a:br>
            <a:r>
              <a:rPr lang="is-IS" sz="4400" dirty="0"/>
              <a:t>Á traustum grunni </a:t>
            </a:r>
            <a:br>
              <a:rPr lang="is-IS" sz="4400" dirty="0"/>
            </a:br>
            <a:r>
              <a:rPr lang="is-IS" sz="4400" dirty="0"/>
              <a:t> til framtíðar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02954" y="4723525"/>
            <a:ext cx="7338092" cy="92408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is-IS" sz="8000" dirty="0"/>
              <a:t>Sveinbjörg Sveinsdóttir, </a:t>
            </a:r>
          </a:p>
          <a:p>
            <a:pPr algn="ctr"/>
            <a:r>
              <a:rPr lang="is-IS" sz="7200" dirty="0"/>
              <a:t>framkvæmdastjóri Landskerfis bókasafna hf.</a:t>
            </a:r>
          </a:p>
          <a:p>
            <a:pPr algn="ctr"/>
            <a:r>
              <a:rPr lang="en-US" sz="7200" dirty="0" err="1"/>
              <a:t>Landsfundur</a:t>
            </a:r>
            <a:r>
              <a:rPr lang="en-US" sz="7200" dirty="0"/>
              <a:t> Upplýsingar </a:t>
            </a:r>
            <a:r>
              <a:rPr lang="en-US" sz="7200" dirty="0" err="1"/>
              <a:t>Selfossi</a:t>
            </a:r>
            <a:r>
              <a:rPr lang="en-US" sz="7200" dirty="0"/>
              <a:t>, 16. </a:t>
            </a:r>
            <a:r>
              <a:rPr lang="en-US" sz="7200" dirty="0" err="1"/>
              <a:t>október</a:t>
            </a:r>
            <a:r>
              <a:rPr lang="en-US" sz="7200" dirty="0"/>
              <a:t> 2025</a:t>
            </a:r>
            <a:endParaRPr lang="is-IS" sz="7200" dirty="0"/>
          </a:p>
        </p:txBody>
      </p:sp>
    </p:spTree>
    <p:extLst>
      <p:ext uri="{BB962C8B-B14F-4D97-AF65-F5344CB8AC3E}">
        <p14:creationId xmlns:p14="http://schemas.microsoft.com/office/powerpoint/2010/main" val="292476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D1E90-9E02-D7E2-0801-F246E467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4675428-D6B6-E9FA-B9AD-D57201C68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s-I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EDF894-BCD3-2005-E477-75F59DBE7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865" y="3573740"/>
            <a:ext cx="4218798" cy="3170195"/>
          </a:xfrm>
          <a:prstGeom prst="rect">
            <a:avLst/>
          </a:prstGeom>
        </p:spPr>
      </p:pic>
      <p:pic>
        <p:nvPicPr>
          <p:cNvPr id="6" name="Picture 5" descr="A building with a curved corner and people walking by&#10;&#10;AI-generated content may be incorrect.">
            <a:extLst>
              <a:ext uri="{FF2B5EF4-FFF2-40B4-BE49-F238E27FC236}">
                <a16:creationId xmlns:a16="http://schemas.microsoft.com/office/drawing/2014/main" id="{2F519818-01EF-6886-9273-EE770E943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05" y="153055"/>
            <a:ext cx="4828555" cy="3619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652832-7190-CCB8-AE96-162F196DA8DD}"/>
              </a:ext>
            </a:extLst>
          </p:cNvPr>
          <p:cNvSpPr txBox="1"/>
          <p:nvPr/>
        </p:nvSpPr>
        <p:spPr>
          <a:xfrm>
            <a:off x="5961415" y="1217457"/>
            <a:ext cx="3071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Nationalbibliothéik</a:t>
            </a:r>
            <a:r>
              <a:rPr lang="fr-FR" dirty="0"/>
              <a:t> / </a:t>
            </a:r>
          </a:p>
          <a:p>
            <a:r>
              <a:rPr lang="fr-FR" dirty="0"/>
              <a:t>Bibliothèque nationale / </a:t>
            </a:r>
          </a:p>
          <a:p>
            <a:r>
              <a:rPr lang="fr-FR" dirty="0"/>
              <a:t>National Library / </a:t>
            </a:r>
          </a:p>
          <a:p>
            <a:r>
              <a:rPr lang="fr-FR" dirty="0"/>
              <a:t>Landsbókasafn</a:t>
            </a:r>
          </a:p>
          <a:p>
            <a:r>
              <a:rPr lang="fr-FR" dirty="0"/>
              <a:t>Í Luxemburg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A89CA1-4C87-8D0A-4B82-9324A8ED7DDC}"/>
              </a:ext>
            </a:extLst>
          </p:cNvPr>
          <p:cNvSpPr txBox="1"/>
          <p:nvPr/>
        </p:nvSpPr>
        <p:spPr>
          <a:xfrm>
            <a:off x="1390156" y="4649517"/>
            <a:ext cx="272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bibnet.lu – </a:t>
            </a:r>
            <a:r>
              <a:rPr lang="en-US" dirty="0" err="1"/>
              <a:t>samlag</a:t>
            </a:r>
            <a:r>
              <a:rPr lang="en-US" dirty="0"/>
              <a:t> </a:t>
            </a:r>
            <a:r>
              <a:rPr lang="en-US" dirty="0" err="1"/>
              <a:t>tæplega</a:t>
            </a:r>
            <a:r>
              <a:rPr lang="en-US" dirty="0"/>
              <a:t> 100 bókasafna í Luxemburg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13816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7BB8-33EA-EAB4-F412-DE568FE9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5" name="Content Placeholder 4" descr="A screen with a picture of a building&#10;&#10;AI-generated content may be incorrect.">
            <a:extLst>
              <a:ext uri="{FF2B5EF4-FFF2-40B4-BE49-F238E27FC236}">
                <a16:creationId xmlns:a16="http://schemas.microsoft.com/office/drawing/2014/main" id="{D65681E4-109B-0284-8788-DC6E60CBB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54" y="166934"/>
            <a:ext cx="4266270" cy="3200015"/>
          </a:xfrm>
        </p:spPr>
      </p:pic>
      <p:pic>
        <p:nvPicPr>
          <p:cNvPr id="7" name="Picture 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1A3AEF0A-AB06-C7A7-45EA-4077C45D71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6" y="3577752"/>
            <a:ext cx="4150320" cy="3113314"/>
          </a:xfrm>
          <a:prstGeom prst="rect">
            <a:avLst/>
          </a:prstGeom>
        </p:spPr>
      </p:pic>
      <p:pic>
        <p:nvPicPr>
          <p:cNvPr id="11" name="Picture 10" descr="A person holding a book&#10;&#10;AI-generated content may be incorrect.">
            <a:extLst>
              <a:ext uri="{FF2B5EF4-FFF2-40B4-BE49-F238E27FC236}">
                <a16:creationId xmlns:a16="http://schemas.microsoft.com/office/drawing/2014/main" id="{BA20B5FC-879E-6DBD-13D6-ED1AFE6E00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95" y="643844"/>
            <a:ext cx="2089078" cy="2785156"/>
          </a:xfrm>
          <a:prstGeom prst="rect">
            <a:avLst/>
          </a:prstGeom>
        </p:spPr>
      </p:pic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84C334A2-E0F4-7D65-7434-4032F31544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684" y="3984915"/>
            <a:ext cx="4137066" cy="27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7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large metal structures in a city&#10;&#10;AI-generated content may be incorrect.">
            <a:extLst>
              <a:ext uri="{FF2B5EF4-FFF2-40B4-BE49-F238E27FC236}">
                <a16:creationId xmlns:a16="http://schemas.microsoft.com/office/drawing/2014/main" id="{B15121A8-F612-F2F8-1539-338C7EF4F1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6" y="2232561"/>
            <a:ext cx="3402752" cy="4537404"/>
          </a:xfrm>
          <a:prstGeom prst="rect">
            <a:avLst/>
          </a:prstGeom>
        </p:spPr>
      </p:pic>
      <p:pic>
        <p:nvPicPr>
          <p:cNvPr id="19" name="Picture 18" descr="A view from the top of a building&#10;&#10;AI-generated content may be incorrect.">
            <a:extLst>
              <a:ext uri="{FF2B5EF4-FFF2-40B4-BE49-F238E27FC236}">
                <a16:creationId xmlns:a16="http://schemas.microsoft.com/office/drawing/2014/main" id="{56ADB86F-A351-A92D-8A46-4321B5F3E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73793" y="3432751"/>
            <a:ext cx="3813959" cy="2860469"/>
          </a:xfrm>
          <a:prstGeom prst="rect">
            <a:avLst/>
          </a:prstGeom>
        </p:spPr>
      </p:pic>
      <p:pic>
        <p:nvPicPr>
          <p:cNvPr id="17" name="Content Placeholder 16" descr="A room with many colorful tables&#10;&#10;AI-generated content may be incorrect.">
            <a:extLst>
              <a:ext uri="{FF2B5EF4-FFF2-40B4-BE49-F238E27FC236}">
                <a16:creationId xmlns:a16="http://schemas.microsoft.com/office/drawing/2014/main" id="{AC8A501D-8C70-0908-C390-ADE6BFA4E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100" y="2956006"/>
            <a:ext cx="2859950" cy="3813958"/>
          </a:xfr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0EB9FD6-E398-F037-0BFF-46178A6CD237}"/>
              </a:ext>
            </a:extLst>
          </p:cNvPr>
          <p:cNvSpPr txBox="1"/>
          <p:nvPr/>
        </p:nvSpPr>
        <p:spPr>
          <a:xfrm>
            <a:off x="3606139" y="661827"/>
            <a:ext cx="4793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2400" dirty="0"/>
              <a:t>Háskólabókasafnið í Belval.</a:t>
            </a:r>
          </a:p>
          <a:p>
            <a:pPr algn="ctr"/>
            <a:r>
              <a:rPr lang="is-IS" sz="2400" dirty="0"/>
              <a:t>„Luxembourg Learning Centre (LLC)“</a:t>
            </a:r>
            <a:br>
              <a:rPr lang="is-IS" sz="2400" dirty="0"/>
            </a:br>
            <a:endParaRPr lang="is-IS" sz="2400" dirty="0"/>
          </a:p>
        </p:txBody>
      </p:sp>
    </p:spTree>
    <p:extLst>
      <p:ext uri="{BB962C8B-B14F-4D97-AF65-F5344CB8AC3E}">
        <p14:creationId xmlns:p14="http://schemas.microsoft.com/office/powerpoint/2010/main" val="4114017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1B66-5790-56FE-CCE9-8370A7A5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solidFill>
                  <a:schemeClr val="tx2"/>
                </a:solidFill>
              </a:rPr>
              <a:t>Nýr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vefur</a:t>
            </a:r>
            <a:r>
              <a:rPr lang="en-US" sz="4000" dirty="0">
                <a:solidFill>
                  <a:schemeClr val="tx2"/>
                </a:solidFill>
              </a:rPr>
              <a:t> bokasofn.is</a:t>
            </a:r>
            <a:endParaRPr lang="is-I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A6FAB-3DB6-E967-2517-FC830BB35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8868" y="4351358"/>
            <a:ext cx="4389911" cy="2050472"/>
          </a:xfrm>
        </p:spPr>
        <p:txBody>
          <a:bodyPr>
            <a:normAutofit/>
          </a:bodyPr>
          <a:lstStyle/>
          <a:p>
            <a:r>
              <a:rPr lang="en-US" sz="1800" dirty="0" err="1"/>
              <a:t>Kópavogsbær</a:t>
            </a:r>
            <a:r>
              <a:rPr lang="en-US" sz="1800" dirty="0"/>
              <a:t> </a:t>
            </a:r>
            <a:r>
              <a:rPr lang="en-US" sz="1800" dirty="0" err="1"/>
              <a:t>fékk</a:t>
            </a:r>
            <a:r>
              <a:rPr lang="en-US" sz="1800" dirty="0"/>
              <a:t> </a:t>
            </a:r>
            <a:r>
              <a:rPr lang="en-US" sz="1800" dirty="0" err="1"/>
              <a:t>styrk</a:t>
            </a:r>
            <a:r>
              <a:rPr lang="en-US" sz="1800" dirty="0"/>
              <a:t> (</a:t>
            </a:r>
            <a:r>
              <a:rPr lang="en-US" sz="1800" dirty="0" err="1"/>
              <a:t>bókasafnasjóður</a:t>
            </a:r>
            <a:r>
              <a:rPr lang="en-US" sz="1800" dirty="0"/>
              <a:t>).</a:t>
            </a:r>
          </a:p>
          <a:p>
            <a:r>
              <a:rPr lang="en-US" sz="1800" dirty="0"/>
              <a:t>LB </a:t>
            </a:r>
            <a:r>
              <a:rPr lang="en-US" sz="1800" dirty="0" err="1"/>
              <a:t>smíðaði</a:t>
            </a:r>
            <a:r>
              <a:rPr lang="en-US" sz="1800" dirty="0"/>
              <a:t> </a:t>
            </a:r>
            <a:r>
              <a:rPr lang="en-US" sz="1800" dirty="0" err="1"/>
              <a:t>bakenda</a:t>
            </a:r>
            <a:r>
              <a:rPr lang="en-US" sz="1800" dirty="0"/>
              <a:t> (</a:t>
            </a:r>
            <a:r>
              <a:rPr lang="en-US" sz="1800" dirty="0" err="1"/>
              <a:t>gagnagrunn</a:t>
            </a:r>
            <a:r>
              <a:rPr lang="en-US" sz="1800" dirty="0"/>
              <a:t> og </a:t>
            </a:r>
            <a:r>
              <a:rPr lang="en-US" sz="1800" dirty="0" err="1"/>
              <a:t>viðmót</a:t>
            </a:r>
            <a:r>
              <a:rPr lang="en-US" sz="1800" dirty="0"/>
              <a:t>).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Hönnun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framenda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í </a:t>
            </a:r>
            <a:r>
              <a:rPr lang="en-US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höndum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Kópavogs.</a:t>
            </a:r>
          </a:p>
          <a:p>
            <a:pPr marL="0" indent="0">
              <a:buNone/>
            </a:pPr>
            <a:endParaRPr lang="is-I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94ED28-69B3-31C3-A49C-C4386BF37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34" r="33143" b="63752"/>
          <a:stretch>
            <a:fillRect/>
          </a:stretch>
        </p:blipFill>
        <p:spPr>
          <a:xfrm>
            <a:off x="4081154" y="1449007"/>
            <a:ext cx="4928260" cy="24859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45AA3A-0808-7502-60A5-0F5264BB1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94" y="3014682"/>
            <a:ext cx="3081734" cy="30100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B8F0304-5D46-92F2-C0C4-5F627B60033F}"/>
              </a:ext>
            </a:extLst>
          </p:cNvPr>
          <p:cNvCxnSpPr>
            <a:cxnSpLocks/>
          </p:cNvCxnSpPr>
          <p:nvPr/>
        </p:nvCxnSpPr>
        <p:spPr>
          <a:xfrm flipH="1" flipV="1">
            <a:off x="4496790" y="2410691"/>
            <a:ext cx="386604" cy="1940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92C29A9-7B92-A916-E33C-F0ECD221D98F}"/>
              </a:ext>
            </a:extLst>
          </p:cNvPr>
          <p:cNvCxnSpPr>
            <a:cxnSpLocks/>
          </p:cNvCxnSpPr>
          <p:nvPr/>
        </p:nvCxnSpPr>
        <p:spPr>
          <a:xfrm flipH="1" flipV="1">
            <a:off x="1690255" y="3162795"/>
            <a:ext cx="2608613" cy="1690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07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86200-4889-F904-A613-00FE630E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55BA1F-A2DC-19AB-3BA5-4A8A0A38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90" t="6061"/>
          <a:stretch>
            <a:fillRect/>
          </a:stretch>
        </p:blipFill>
        <p:spPr>
          <a:xfrm>
            <a:off x="-24667" y="415636"/>
            <a:ext cx="3146044" cy="6442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AE5E4D-50D1-79CA-E6E1-B956F8C08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60" t="10563" b="25425"/>
          <a:stretch>
            <a:fillRect/>
          </a:stretch>
        </p:blipFill>
        <p:spPr>
          <a:xfrm>
            <a:off x="3146044" y="827724"/>
            <a:ext cx="3066875" cy="4389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E887D6-CEED-7BAF-8252-C95592E176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560" t="11024" r="8113"/>
          <a:stretch>
            <a:fillRect/>
          </a:stretch>
        </p:blipFill>
        <p:spPr>
          <a:xfrm>
            <a:off x="6262253" y="827724"/>
            <a:ext cx="2723409" cy="61019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D88C56-1D4B-6E21-CC98-45D1CC57FCBC}"/>
              </a:ext>
            </a:extLst>
          </p:cNvPr>
          <p:cNvSpPr txBox="1"/>
          <p:nvPr/>
        </p:nvSpPr>
        <p:spPr>
          <a:xfrm>
            <a:off x="3300794" y="5415388"/>
            <a:ext cx="47738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Bakendi</a:t>
            </a:r>
            <a:r>
              <a:rPr lang="en-US" sz="2400" dirty="0"/>
              <a:t> </a:t>
            </a:r>
            <a:r>
              <a:rPr lang="en-US" dirty="0"/>
              <a:t> </a:t>
            </a:r>
          </a:p>
          <a:p>
            <a:r>
              <a:rPr lang="en-US" dirty="0">
                <a:hlinkClick r:id="rId5"/>
              </a:rPr>
              <a:t>https://bokasofn.is/starfsfolk/</a:t>
            </a:r>
            <a:r>
              <a:rPr lang="en-US" dirty="0"/>
              <a:t> </a:t>
            </a:r>
            <a:endParaRPr lang="is-I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C194D-C5F0-4E0A-8A0B-E96CAA023C8F}"/>
              </a:ext>
            </a:extLst>
          </p:cNvPr>
          <p:cNvSpPr/>
          <p:nvPr/>
        </p:nvSpPr>
        <p:spPr>
          <a:xfrm>
            <a:off x="106877" y="1088570"/>
            <a:ext cx="803564" cy="201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F690252-7C4F-7242-1571-F94E3F40E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6360" y="1203365"/>
            <a:ext cx="993568" cy="1741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endParaRPr lang="is-I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C915EE-8CDC-EE31-9694-5CF68821F3EB}"/>
              </a:ext>
            </a:extLst>
          </p:cNvPr>
          <p:cNvSpPr/>
          <p:nvPr/>
        </p:nvSpPr>
        <p:spPr>
          <a:xfrm>
            <a:off x="8162902" y="1136072"/>
            <a:ext cx="803564" cy="201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265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BB7B-7B37-5984-0742-3A487FD2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/>
                </a:solidFill>
              </a:rPr>
              <a:t>bokasofn.is	</a:t>
            </a:r>
            <a:endParaRPr lang="is-I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3D959-93A6-1BE6-6DDD-6BD2821AB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1442"/>
            <a:ext cx="8404514" cy="4351338"/>
          </a:xfrm>
        </p:spPr>
        <p:txBody>
          <a:bodyPr>
            <a:normAutofit/>
          </a:bodyPr>
          <a:lstStyle/>
          <a:p>
            <a:r>
              <a:rPr lang="en-US" sz="2400" dirty="0" err="1"/>
              <a:t>Vefurinn</a:t>
            </a:r>
            <a:r>
              <a:rPr lang="en-US" sz="2400" dirty="0"/>
              <a:t> </a:t>
            </a:r>
            <a:r>
              <a:rPr lang="en-US" sz="2400" dirty="0" err="1"/>
              <a:t>notaður</a:t>
            </a:r>
            <a:r>
              <a:rPr lang="en-US" sz="2400" dirty="0"/>
              <a:t> </a:t>
            </a:r>
            <a:r>
              <a:rPr lang="en-US" sz="2400" dirty="0" err="1"/>
              <a:t>fyrir</a:t>
            </a:r>
            <a:r>
              <a:rPr lang="en-US" sz="2400" dirty="0"/>
              <a:t> </a:t>
            </a:r>
            <a:r>
              <a:rPr lang="en-US" sz="2400" dirty="0" err="1"/>
              <a:t>almenningsbókasöfn</a:t>
            </a:r>
            <a:r>
              <a:rPr lang="en-US" sz="2400" dirty="0"/>
              <a:t> </a:t>
            </a:r>
            <a:r>
              <a:rPr lang="en-US" sz="2400" dirty="0" err="1"/>
              <a:t>a.m.k</a:t>
            </a:r>
            <a:r>
              <a:rPr lang="en-US" sz="2400" dirty="0"/>
              <a:t>. í </a:t>
            </a:r>
            <a:r>
              <a:rPr lang="en-US" sz="2400" dirty="0" err="1"/>
              <a:t>fyrstu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Verður</a:t>
            </a:r>
            <a:r>
              <a:rPr lang="en-US" sz="2400" dirty="0"/>
              <a:t> </a:t>
            </a:r>
            <a:r>
              <a:rPr lang="en-US" sz="2400" dirty="0" err="1"/>
              <a:t>kynntur</a:t>
            </a:r>
            <a:r>
              <a:rPr lang="en-US" sz="2400" dirty="0"/>
              <a:t> </a:t>
            </a:r>
            <a:r>
              <a:rPr lang="en-US" sz="2400" dirty="0" err="1"/>
              <a:t>forstöðumönnum</a:t>
            </a:r>
            <a:r>
              <a:rPr lang="en-US" sz="2400" dirty="0"/>
              <a:t> </a:t>
            </a:r>
            <a:r>
              <a:rPr lang="en-US" sz="2400" dirty="0" err="1"/>
              <a:t>almenningsbókasafna</a:t>
            </a:r>
            <a:r>
              <a:rPr lang="en-US" sz="2400" dirty="0"/>
              <a:t> og </a:t>
            </a:r>
            <a:r>
              <a:rPr lang="en-US" sz="2400" dirty="0" err="1"/>
              <a:t>kallað</a:t>
            </a:r>
            <a:r>
              <a:rPr lang="en-US" sz="2400" dirty="0"/>
              <a:t> </a:t>
            </a:r>
            <a:r>
              <a:rPr lang="en-US" sz="2400" dirty="0" err="1"/>
              <a:t>eftir</a:t>
            </a:r>
            <a:r>
              <a:rPr lang="en-US" sz="2400" dirty="0"/>
              <a:t> </a:t>
            </a:r>
            <a:r>
              <a:rPr lang="en-US" sz="2400" dirty="0" err="1"/>
              <a:t>gögnum</a:t>
            </a:r>
            <a:r>
              <a:rPr lang="en-US" sz="2400" dirty="0"/>
              <a:t> í </a:t>
            </a:r>
            <a:r>
              <a:rPr lang="en-US" sz="2400" dirty="0" err="1"/>
              <a:t>bakenda</a:t>
            </a:r>
            <a:r>
              <a:rPr lang="en-US" sz="2400" dirty="0"/>
              <a:t>.</a:t>
            </a:r>
            <a:endParaRPr lang="is-IS" sz="2400" dirty="0"/>
          </a:p>
          <a:p>
            <a:r>
              <a:rPr lang="is-IS" sz="2400" dirty="0"/>
              <a:t>Gagnagrunnurinn verður notaður fyrir öll bókasöfn í Gegni.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87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7F65-0366-5E35-1F3E-033B9230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/>
                </a:solidFill>
              </a:rPr>
              <a:t>Leitir.is – </a:t>
            </a:r>
            <a:r>
              <a:rPr lang="en-US" sz="4000" dirty="0" err="1">
                <a:solidFill>
                  <a:schemeClr val="tx2"/>
                </a:solidFill>
              </a:rPr>
              <a:t>nýjungar</a:t>
            </a:r>
            <a:r>
              <a:rPr lang="en-US" sz="4000" dirty="0">
                <a:solidFill>
                  <a:schemeClr val="tx2"/>
                </a:solidFill>
              </a:rPr>
              <a:t> á </a:t>
            </a:r>
            <a:r>
              <a:rPr lang="en-US" sz="4000" dirty="0" err="1">
                <a:solidFill>
                  <a:schemeClr val="tx2"/>
                </a:solidFill>
              </a:rPr>
              <a:t>döfinni</a:t>
            </a:r>
            <a:r>
              <a:rPr lang="en-US" sz="4000" dirty="0">
                <a:solidFill>
                  <a:schemeClr val="tx2"/>
                </a:solidFill>
              </a:rPr>
              <a:t> (NDE)</a:t>
            </a:r>
            <a:endParaRPr lang="is-IS" sz="4000" dirty="0">
              <a:solidFill>
                <a:schemeClr val="tx2"/>
              </a:solidFill>
            </a:endParaRP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4A3DB4-0DEE-4D1E-AD65-5A01D193A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3214" r="9377" b="2541"/>
          <a:stretch>
            <a:fillRect/>
          </a:stretch>
        </p:blipFill>
        <p:spPr>
          <a:xfrm>
            <a:off x="4963885" y="1409205"/>
            <a:ext cx="3946170" cy="4704523"/>
          </a:xfrm>
          <a:ln>
            <a:solidFill>
              <a:schemeClr val="accent1"/>
            </a:solidFill>
          </a:ln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F0706FD-1FFB-44D4-35CF-1C91F7B616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" t="2887" r="11043" b="16652"/>
          <a:stretch>
            <a:fillRect/>
          </a:stretch>
        </p:blipFill>
        <p:spPr>
          <a:xfrm>
            <a:off x="339990" y="2157350"/>
            <a:ext cx="4441372" cy="456247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92959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F968E-BF8A-BD43-66C3-6088EBDB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solidFill>
                  <a:schemeClr val="tx2"/>
                </a:solidFill>
              </a:rPr>
              <a:t>Spunagreindin</a:t>
            </a:r>
            <a:r>
              <a:rPr lang="en-US" sz="4000" dirty="0">
                <a:solidFill>
                  <a:schemeClr val="tx2"/>
                </a:solidFill>
              </a:rPr>
              <a:t> (ChatGPT)</a:t>
            </a:r>
            <a:endParaRPr lang="is-IS" sz="40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B7B98D-8D75-E714-6A0B-C55C19DC2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195" y="1635826"/>
            <a:ext cx="4592780" cy="45927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FC49BD-6C8D-E7AE-D3C8-4D8961D3D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4045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1F2EF-3D35-62B7-AA9E-796A18716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BB70D3A-F14F-848B-F17F-152977EBBF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7406" y="1645409"/>
            <a:ext cx="3969144" cy="10621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7512C4-6BC4-7731-575C-9FE483443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00" y="81048"/>
            <a:ext cx="2310584" cy="3304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172DE0-4ED0-94F9-8279-CD7181F86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120" y="34355"/>
            <a:ext cx="4018430" cy="1485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DA5EA-E8A0-44F6-52AF-E4E16201B9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t="20606" r="1237" b="12439"/>
          <a:stretch>
            <a:fillRect/>
          </a:stretch>
        </p:blipFill>
        <p:spPr>
          <a:xfrm>
            <a:off x="429796" y="3472635"/>
            <a:ext cx="2142888" cy="3228247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7CB112-0AA0-56D8-02FE-096547922AF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677" t="2008" r="26928" b="2240"/>
          <a:stretch>
            <a:fillRect/>
          </a:stretch>
        </p:blipFill>
        <p:spPr>
          <a:xfrm>
            <a:off x="2803533" y="1690689"/>
            <a:ext cx="1768467" cy="4908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0E4DB4-040F-313A-E491-B3EEAB1DB6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9918"/>
          <a:stretch>
            <a:fillRect/>
          </a:stretch>
        </p:blipFill>
        <p:spPr>
          <a:xfrm>
            <a:off x="6498109" y="3271123"/>
            <a:ext cx="1853345" cy="346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39F37-7A6F-0245-0D2D-D746F7ED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solidFill>
                  <a:schemeClr val="tx2"/>
                </a:solidFill>
              </a:rPr>
              <a:t>Stór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verkefni</a:t>
            </a:r>
            <a:r>
              <a:rPr lang="en-US" sz="4000" dirty="0">
                <a:solidFill>
                  <a:schemeClr val="tx2"/>
                </a:solidFill>
              </a:rPr>
              <a:t> – </a:t>
            </a:r>
            <a:r>
              <a:rPr lang="en-US" sz="4000" dirty="0" err="1">
                <a:solidFill>
                  <a:schemeClr val="tx2"/>
                </a:solidFill>
              </a:rPr>
              <a:t>hafið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samband</a:t>
            </a:r>
            <a:endParaRPr lang="is-I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57E94-3C58-203F-83DD-1F29126EC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Flutningar</a:t>
            </a:r>
            <a:r>
              <a:rPr lang="en-US" dirty="0"/>
              <a:t> </a:t>
            </a:r>
            <a:r>
              <a:rPr lang="en-US" dirty="0" err="1"/>
              <a:t>safns</a:t>
            </a:r>
            <a:r>
              <a:rPr lang="en-US" dirty="0"/>
              <a:t> / </a:t>
            </a:r>
            <a:r>
              <a:rPr lang="en-US" dirty="0" err="1"/>
              <a:t>miklar</a:t>
            </a:r>
            <a:r>
              <a:rPr lang="en-US" dirty="0"/>
              <a:t> </a:t>
            </a:r>
            <a:r>
              <a:rPr lang="en-US" dirty="0" err="1"/>
              <a:t>breytingar</a:t>
            </a:r>
            <a:r>
              <a:rPr lang="en-US" dirty="0"/>
              <a:t> á </a:t>
            </a:r>
            <a:r>
              <a:rPr lang="en-US" dirty="0" err="1"/>
              <a:t>húsnæði</a:t>
            </a:r>
            <a:endParaRPr lang="en-US" dirty="0"/>
          </a:p>
          <a:p>
            <a:r>
              <a:rPr lang="en-US" dirty="0" err="1"/>
              <a:t>Nýr</a:t>
            </a:r>
            <a:r>
              <a:rPr lang="en-US" dirty="0"/>
              <a:t> </a:t>
            </a:r>
            <a:r>
              <a:rPr lang="en-US" dirty="0" err="1"/>
              <a:t>búnaður</a:t>
            </a:r>
            <a:endParaRPr lang="en-US" dirty="0"/>
          </a:p>
          <a:p>
            <a:pPr lvl="1"/>
            <a:r>
              <a:rPr lang="en-US" dirty="0" err="1"/>
              <a:t>Sjálfsafgreiðsluvélar</a:t>
            </a:r>
            <a:endParaRPr lang="en-US" dirty="0"/>
          </a:p>
          <a:p>
            <a:pPr lvl="1"/>
            <a:r>
              <a:rPr lang="en-US" dirty="0"/>
              <a:t>Open+</a:t>
            </a:r>
          </a:p>
          <a:p>
            <a:pPr lvl="1"/>
            <a:r>
              <a:rPr lang="en-US" dirty="0" err="1"/>
              <a:t>Bókabox</a:t>
            </a:r>
            <a:endParaRPr lang="en-US" dirty="0"/>
          </a:p>
          <a:p>
            <a:pPr lvl="1"/>
            <a:r>
              <a:rPr lang="en-US" dirty="0" err="1"/>
              <a:t>Veflausnir</a:t>
            </a:r>
            <a:endParaRPr lang="en-US" dirty="0"/>
          </a:p>
          <a:p>
            <a:r>
              <a:rPr lang="en-US" dirty="0" err="1"/>
              <a:t>Grisjun</a:t>
            </a:r>
            <a:r>
              <a:rPr lang="en-US" dirty="0"/>
              <a:t>, </a:t>
            </a:r>
            <a:r>
              <a:rPr lang="en-US" dirty="0" err="1"/>
              <a:t>eignatalning</a:t>
            </a:r>
            <a:r>
              <a:rPr lang="en-US" dirty="0"/>
              <a:t> </a:t>
            </a:r>
            <a:r>
              <a:rPr lang="en-US" dirty="0" err="1"/>
              <a:t>o.s.frv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dæmi</a:t>
            </a:r>
            <a:r>
              <a:rPr lang="en-US" dirty="0"/>
              <a:t>. 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528832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636C-E2E2-D2DA-C117-C25CCF8D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326"/>
            <a:ext cx="7886700" cy="1325563"/>
          </a:xfrm>
        </p:spPr>
        <p:txBody>
          <a:bodyPr/>
          <a:lstStyle/>
          <a:p>
            <a:r>
              <a:rPr lang="en-US" sz="4000" dirty="0" err="1">
                <a:solidFill>
                  <a:schemeClr val="tx2"/>
                </a:solidFill>
              </a:rPr>
              <a:t>Nýr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Sarpur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handan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við</a:t>
            </a:r>
            <a:r>
              <a:rPr lang="en-US" sz="4000" dirty="0">
                <a:solidFill>
                  <a:schemeClr val="tx2"/>
                </a:solidFill>
              </a:rPr>
              <a:t> </a:t>
            </a:r>
            <a:r>
              <a:rPr lang="en-US" sz="4000" dirty="0" err="1">
                <a:solidFill>
                  <a:schemeClr val="tx2"/>
                </a:solidFill>
              </a:rPr>
              <a:t>hornið</a:t>
            </a:r>
            <a:endParaRPr lang="is-IS" sz="40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84435-A2D2-D10D-D5C3-74B1D2852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24"/>
          <a:stretch>
            <a:fillRect/>
          </a:stretch>
        </p:blipFill>
        <p:spPr>
          <a:xfrm>
            <a:off x="886690" y="1143700"/>
            <a:ext cx="7275617" cy="56153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373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D7D1-1D25-8B8A-3850-2085803D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2"/>
                </a:solidFill>
              </a:rPr>
              <a:t>Að </a:t>
            </a:r>
            <a:r>
              <a:rPr lang="en-US" sz="4000" dirty="0" err="1">
                <a:solidFill>
                  <a:schemeClr val="tx2"/>
                </a:solidFill>
              </a:rPr>
              <a:t>endingu</a:t>
            </a:r>
            <a:endParaRPr lang="is-IS" sz="4000" dirty="0">
              <a:solidFill>
                <a:schemeClr val="tx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79C033-21A7-5A1B-0004-EC087C029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s-I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FE51A9-7C0C-6FE5-6165-19EF1C0AA0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49"/>
          <a:stretch>
            <a:fillRect/>
          </a:stretch>
        </p:blipFill>
        <p:spPr>
          <a:xfrm>
            <a:off x="1745672" y="1506027"/>
            <a:ext cx="5880324" cy="44969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03342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6DB1-34A1-E0CB-705E-667494DA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sz="4000" dirty="0">
              <a:solidFill>
                <a:schemeClr val="tx2"/>
              </a:solidFill>
            </a:endParaRPr>
          </a:p>
        </p:txBody>
      </p:sp>
      <p:pic>
        <p:nvPicPr>
          <p:cNvPr id="7" name="Picture 6" descr="A person standing on a stone staircase in a rocky area&#10;&#10;AI-generated content may be incorrect.">
            <a:extLst>
              <a:ext uri="{FF2B5EF4-FFF2-40B4-BE49-F238E27FC236}">
                <a16:creationId xmlns:a16="http://schemas.microsoft.com/office/drawing/2014/main" id="{0AE85ECB-88D3-462E-F9EC-F008C65090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145" y="2620487"/>
            <a:ext cx="1947554" cy="259673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E51210-2332-7FDD-6428-25ABFEAED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>
                <a:solidFill>
                  <a:schemeClr val="tx2"/>
                </a:solidFill>
              </a:rPr>
              <a:t>Takk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fyrir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mig</a:t>
            </a:r>
            <a:r>
              <a:rPr lang="en-US" dirty="0">
                <a:solidFill>
                  <a:schemeClr val="tx2"/>
                </a:solidFill>
              </a:rPr>
              <a:t> !</a:t>
            </a:r>
          </a:p>
          <a:p>
            <a:pPr marL="0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74243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snid_gegnir_Sarpur_leitir2.potx" id="{C000FC13-ED61-4955-B684-F7D757FC2F7E}" vid="{C35634AD-09C0-4C84-BA05-1619E2900E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ppt_snid_gegnir_Sarpur_leitir2</Template>
  <TotalTime>8785</TotalTime>
  <Words>272</Words>
  <Application>Microsoft Office PowerPoint</Application>
  <PresentationFormat>On-screen Show (4:3)</PresentationFormat>
  <Paragraphs>51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  Á traustum grunni   til framtíðar</vt:lpstr>
      <vt:lpstr>PowerPoint Presentation</vt:lpstr>
      <vt:lpstr>PowerPoint Presentation</vt:lpstr>
      <vt:lpstr>PowerPoint Presentation</vt:lpstr>
      <vt:lpstr>Nýr vefur bokasofn.is</vt:lpstr>
      <vt:lpstr>PowerPoint Presentation</vt:lpstr>
      <vt:lpstr>bokasofn.is </vt:lpstr>
      <vt:lpstr>Leitir.is – nýjungar á döfinni (NDE)</vt:lpstr>
      <vt:lpstr>Spunagreindin (ChatGPT)</vt:lpstr>
      <vt:lpstr>PowerPoint Presentation</vt:lpstr>
      <vt:lpstr>Stór verkefni – hafið samband</vt:lpstr>
      <vt:lpstr>Nýr Sarpur handan við hornið</vt:lpstr>
      <vt:lpstr>Að endingu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Heiti kynningar</dc:title>
  <dc:creator>Sveinbjörg Sveinsdóttir</dc:creator>
  <cp:lastModifiedBy>Heiðrún Dóra Eyvindardóttir</cp:lastModifiedBy>
  <cp:revision>1059</cp:revision>
  <cp:lastPrinted>2025-03-08T20:27:28Z</cp:lastPrinted>
  <dcterms:created xsi:type="dcterms:W3CDTF">2016-01-15T16:38:33Z</dcterms:created>
  <dcterms:modified xsi:type="dcterms:W3CDTF">2025-10-16T08:29:54Z</dcterms:modified>
</cp:coreProperties>
</file>