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ink/ink2.xml" ContentType="application/inkml+xml"/>
  <Override PartName="/ppt/notesSlides/notesSlide5.xml" ContentType="application/vnd.openxmlformats-officedocument.presentationml.notesSlide+xml"/>
  <Override PartName="/ppt/ink/ink3.xml" ContentType="application/inkml+xml"/>
  <Override PartName="/ppt/notesSlides/notesSlide6.xml" ContentType="application/vnd.openxmlformats-officedocument.presentationml.notesSlide+xml"/>
  <Override PartName="/ppt/ink/ink4.xml" ContentType="application/inkml+xml"/>
  <Override PartName="/ppt/notesSlides/notesSlide7.xml" ContentType="application/vnd.openxmlformats-officedocument.presentationml.notesSlide+xml"/>
  <Override PartName="/ppt/ink/ink5.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6.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36"/>
  </p:notesMasterIdLst>
  <p:sldIdLst>
    <p:sldId id="256" r:id="rId2"/>
    <p:sldId id="283" r:id="rId3"/>
    <p:sldId id="302" r:id="rId4"/>
    <p:sldId id="303" r:id="rId5"/>
    <p:sldId id="258" r:id="rId6"/>
    <p:sldId id="259" r:id="rId7"/>
    <p:sldId id="260" r:id="rId8"/>
    <p:sldId id="280" r:id="rId9"/>
    <p:sldId id="262" r:id="rId10"/>
    <p:sldId id="304" r:id="rId11"/>
    <p:sldId id="264" r:id="rId12"/>
    <p:sldId id="305" r:id="rId13"/>
    <p:sldId id="287" r:id="rId14"/>
    <p:sldId id="310" r:id="rId15"/>
    <p:sldId id="308" r:id="rId16"/>
    <p:sldId id="296" r:id="rId17"/>
    <p:sldId id="289" r:id="rId18"/>
    <p:sldId id="311" r:id="rId19"/>
    <p:sldId id="306" r:id="rId20"/>
    <p:sldId id="297" r:id="rId21"/>
    <p:sldId id="291" r:id="rId22"/>
    <p:sldId id="312" r:id="rId23"/>
    <p:sldId id="307" r:id="rId24"/>
    <p:sldId id="298" r:id="rId25"/>
    <p:sldId id="293" r:id="rId26"/>
    <p:sldId id="313" r:id="rId27"/>
    <p:sldId id="309" r:id="rId28"/>
    <p:sldId id="299" r:id="rId29"/>
    <p:sldId id="295" r:id="rId30"/>
    <p:sldId id="314" r:id="rId31"/>
    <p:sldId id="265" r:id="rId32"/>
    <p:sldId id="269" r:id="rId33"/>
    <p:sldId id="282" r:id="rId34"/>
    <p:sldId id="315" r:id="rId35"/>
  </p:sldIdLst>
  <p:sldSz cx="12192000" cy="6858000"/>
  <p:notesSz cx="6858000" cy="9144000"/>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8D980C-3A7E-44E2-BB6A-F068F31DFCF9}" v="295" dt="2025-10-15T21:44:00.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66" autoAdjust="0"/>
    <p:restoredTop sz="93447" autoAdjust="0"/>
  </p:normalViewPr>
  <p:slideViewPr>
    <p:cSldViewPr snapToGrid="0">
      <p:cViewPr varScale="1">
        <p:scale>
          <a:sx n="63" d="100"/>
          <a:sy n="63" d="100"/>
        </p:scale>
        <p:origin x="85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2T10:23:33.357"/>
    </inkml:context>
    <inkml:brush xml:id="br0">
      <inkml:brushProperty name="width" value="0.35" units="cm"/>
      <inkml:brushProperty name="height" value="0.35" units="cm"/>
      <inkml:brushProperty name="color" value="#E71224"/>
    </inkml:brush>
  </inkml:definitions>
  <inkml:trace contextRef="#ctx0" brushRef="#br0">6563 5048 24575,'-46'-642'0,"-55"11"0,97 605 0,-19-100 0,-29-199 0,35 184 0,-6 0 0,-6 2 0,-6 2 0,-71-180 0,-101-226 0,153 391 0,19 47 0,-82-167 0,100 244 0,-1 1 0,-1 1 0,-1 0 0,-1 1 0,-1 1 0,-46-37 0,-170-108 0,89 69 0,-30-25 0,-375-195 0,152 155 0,281 119 0,12 6 0,-2 4 0,-1 5 0,-208-30 0,76 36 0,-392 10 0,463 26-579,-182 37-1,-166 67-785,502-110 1339,-245 68-95,199-51 126,-119 56 0,163-66 147,1 1 0,1 0 0,0 1 0,1 1 0,0 1 0,2 1 1,-16 19-1,-9 16 570,-38 67 0,46-62-722,-46 105 0,-6 69 0,13 45 0,21 7 0,43-236 0,-98 513 0,84-439 0,-10 232 0,31 127 0,4-253 0,-4-5 0,5 219 0,42-13 25,34-3-37,-10-60-125,-15-14-173,16 522 0,14 377 310,-11-397 0,-32-310 0,22-5 0,-61-520-42,47 285 294,24-5 282,132 563-534,-155-570 0,32 151 0,-67-372 0,105 412 0,-77-334 0,77 173 0,-75-220 0,5-1 0,4-3 0,5-2 0,3-3 0,4-3 0,143 146 0,203 123-634,34-35 0,54-10 634,27-47 0,-159-136-241,5-33-69,-292-77 294,76 14-10,297 25 0,162-42 29,-584-17-71,281-8 714,-251 2-226,0-2 1,120-33-1,-139 27-411,-1-2 0,-1-1 0,0-3 0,48-30 0,34-27-9,369-249 0,-238 120 0,-192 148 0,100-119 0,-31 2 0,138-242 0,-202 295-202,73-187 0,18-147-203,-109 281 279,32-214 1,-19-187-442,-44-6-38,-22 3 241,1 477 345,-35-501-111,18 465 107,-6 2-1,-56-177 0,0 86 128,-130-258 1,-146-196 188,234 454-263,-89-211-352,28 7 2137,144 344-1404,-150-286-31,122 266-380,-108-187 0,163 267 0,0-1 0,2 0 0,-10-42 0,-11-88 0,-4-15 0,26 139 0,-1 0 0,-2 0 0,-2 1 0,-31-53 0,-33-57-1365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2T10:23:55.127"/>
    </inkml:context>
    <inkml:brush xml:id="br0">
      <inkml:brushProperty name="width" value="0.35" units="cm"/>
      <inkml:brushProperty name="height" value="0.35" units="cm"/>
      <inkml:brushProperty name="color" value="#E71224"/>
    </inkml:brush>
  </inkml:definitions>
  <inkml:trace contextRef="#ctx0" brushRef="#br0">6497 2733 24575,'0'-13'0,"1"-14"0,-2 0 0,-1 0 0,-9-45 0,-9-4 0,-42-99 0,-45-68 0,21 48 0,-66-114 0,124 256 0,18 32 0,-2-1 0,-25-34 0,-43-38 0,-107-95 0,123 125 0,-73-64 0,49 53 0,-34-25 0,-120-58 0,207 139 0,-1 2 0,-70-22 0,41 15 0,-225-95 0,92 18 0,57 26 0,111 62 0,-63-18 0,42 16 0,-28-9 0,0 3 0,-2 4 0,0 4 0,-1 3 0,-109 1 0,26-4 0,39 1 0,-311-17 0,57 22 0,241 28 0,86-11 0,36-7 0,1 2 0,-1 0 0,1 1 0,1 0 0,-1 2 0,-15 9 0,-2 4 0,-47 38 0,36-23 0,-27 21 0,-116 120 0,115-94 0,4 3 0,-75 126 0,109-153 0,2 2 0,3 1 0,3 2 0,-34 127 0,-75 469 0,89-454 0,3-12 0,-2 167 0,-6 276 0,37-351 0,1-24 0,-48 459 0,-36-3 0,20-226 0,-9 49 0,-3-60 0,-66 435 0,90-197 0,41-419 0,-3-36 0,-5 59 0,-12 739 0,43-967 0,4 208 0,22 2 0,87 299 0,-75-461 0,6-2 0,71 158 0,-56-173 0,7-3 0,113 165 0,-73-145 0,6-4 0,6-5 0,141 125 0,61-2 0,18-32 0,-226-158-236,157 72 1,-203-112 140,0-2 1,1-4-1,1-2 1,80 12 0,-74-25 328,-1-2 1,77-6-1,-6 0 6,820 66-728,-455-20 125,-1-23 196,-483-20 229,-11-1-104,-1 1 1,19-3-1,-28 2 101,0-1 1,0 0-1,0 1 0,0-1 0,0 0 0,-1 0 1,1 0-1,0-1 0,0 1 0,-1-1 1,1 0-1,-1 1 0,1-1 0,3-5 0,27-34 150,-15 17-217,23-22 0,230-185 8,-107 99 0,-114 88 0,86-98 0,-83 81 0,-21 26 0,-2-1 0,25-42 0,216-329 0,-157 238 0,-101 150 0,-2-1 0,0 0 0,14-37 0,-13 30 0,20-38 0,14-12 0,-4-3 0,-3-1 0,-4-1 0,25-91 0,67-395 0,-58-9 0,-60 336 0,6-55 0,-12 269 0,43-453 0,-41 190 0,-40-357 0,33 629 0,-63-485 0,51 421 0,-71-397 0,-25 8 0,-8-52 0,32-7 0,74 449 0,-30-302 0,38 345 0,-7-511 0,13 355 0,3 16 0,33-218 0,-3 79 0,-14 136 0,59-406 0,29 47 0,-88 436 329,5-26-2023</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2T10:24:08.798"/>
    </inkml:context>
    <inkml:brush xml:id="br0">
      <inkml:brushProperty name="width" value="0.35" units="cm"/>
      <inkml:brushProperty name="height" value="0.35" units="cm"/>
      <inkml:brushProperty name="color" value="#E71224"/>
    </inkml:brush>
  </inkml:definitions>
  <inkml:trace contextRef="#ctx0" brushRef="#br0">6242 3441 24575,'0'-28'0,"-1"0"0,-2-1 0,-11-54 0,-106-451 0,97 416 0,-6 2 0,-5 1 0,-96-215 0,88 255 0,-3 1 0,-94-116 0,-74-70 0,204 249 0,-66-74 0,-136-117 0,73 93 0,-6-5 0,112 85 0,-169-134 0,47 52 0,-167-104 0,234 167 0,-2 5 0,-2 3 0,-2 4 0,-150-36 0,-76 14 0,169 34 0,-481-45 0,441 58 0,-222-10 0,2 35 0,354-8 0,1 2 0,0 3 0,1 2 0,-53 21 0,77-22 0,2 2 0,0 1 0,-42 30 0,-68 66 0,95-70 0,1 3 0,2 1 0,2 2 0,3 2 0,1 1 0,-53 108 0,-158 391 0,78-13 0,102-237 0,51-206 0,-3 122 0,17 396 0,4-275 0,-4 521 0,20-551 0,25-3 0,-6-52 0,32 443 0,0 1 0,35 322 0,-20-160 0,-63-700 0,69 451 0,33-6 0,-77-425 0,104 251 0,58 43 0,-143-326 0,50 107 0,-40-117 0,-46-83 0,116 171 0,-59-94 0,338 475 0,-363-527 0,4-3 0,3-4 0,135 107 0,-37-43 0,415 306 0,-73-127-565,-346-226 282,212 79 0,-325-147 283,1-3 0,1-3 0,0-1 0,1-3 0,0-3 0,0-1 0,1-3 0,57-6 0,-74 2 38,12 1 235,1-3 1,-1-2-1,98-25 0,226-115-273,-287 109 0,-66 28 0,422-196 0,-388 174 0,-1-3 0,-1-2 0,-2-2 0,-2-2 0,73-77 0,-36 15 0,129-197 0,35-135 0,-22-54 0,-178 355 0,56-249 0,-58 125-262,24-491 0,-88-266-261,-55 98 523,-60-66 0,83 726 0,-117-697 0,142 783 6,-46-287 818,-42-252-607,95 527-217,-10-101 0,-54-189 0,45 297 0,35 174 0,-52-257 0,32 181 0,-38-97 0,37 104 0,18 56 0,0 1 0,-1 0 0,-1 0 0,0 0 0,-1 0 0,0 1 0,-1 0 0,-14-20 0,-11 0-363,-2 0 0,-71-50 0,99 78 87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2T10:24:20.812"/>
    </inkml:context>
    <inkml:brush xml:id="br0">
      <inkml:brushProperty name="width" value="0.35" units="cm"/>
      <inkml:brushProperty name="height" value="0.35" units="cm"/>
      <inkml:brushProperty name="color" value="#E71224"/>
    </inkml:brush>
  </inkml:definitions>
  <inkml:trace contextRef="#ctx0" brushRef="#br0">6499 6112 24575,'-3'-3'0,"0"-1"0,1 0 0,0 0 0,0 0 0,0 0 0,0 0 0,0 0 0,1 0 0,-1-5 0,-3-7 0,-18-48 0,-66-210 0,-42-325 0,73 271 0,-46-323 0,71 339 0,-31-245 0,45 465 0,-4 0 0,-40-100 0,19 61 0,-15-43 0,-6 4 0,-9 2 0,-140-236 0,171 342 0,-2 2 0,-67-68 0,-24-30 0,83 94 0,-70-66 0,-71-48 0,172 159 0,-621-485 0,621 488 0,-57-41 0,-2 3 0,-3 4 0,-2 3 0,-2 4 0,-162-54 0,93 51 0,-2 6 0,-2 8 0,-184-14 0,-452 33 0,727 17 0,-91 14 0,145-14 0,1 0 0,-1 1 0,1 1 0,0 0 0,1 1 0,0 0 0,0 1 0,-23 18 0,-2 6 0,-49 52 0,82-77 0,-32 33 0,3 2 0,-47 72 0,-42 105 0,71-102 0,4 2 0,6 3 0,5 1 0,-30 179 0,37-99 0,9 1 0,5 214 0,-14 609 0,-84 381 0,-3-575 0,-41 248 0,122-603 0,-12 91 0,-41 345 0,80 297 0,13-750 0,1-311 0,27 163 0,50 143 0,10 188 0,-2-7 0,-69-554 0,3-2 0,65 153 0,107 132 0,-73-176 0,-90-147 0,1-1 0,47 45 0,-20-29 0,242 212 0,-208-199 0,200 140 0,-9-36 0,17-20 0,-174-101 0,3-6 0,209 47 0,-139-56-148,245 16-1,206-37-148,-611-18 359,-1-3 0,1-1 0,-1-2 0,0-2 0,0-1-1,-1-3 1,61-25 0,316-167 62,-334 157-132,-3-4 0,140-116-1,-190 137 9,-2 0 0,0-2 0,35-57 0,-21 31 0,45-65 0,-4-4 0,99-209 0,7-133 0,-140 341 0,32-105 0,59-283 0,-102 347 0,-7-1 0,11-258 0,-42-456 0,-54 147 0,29 475 0,10-83 0,13 226 0,-10-103 0,-1-37 0,14 59 0,37-305 0,-21 392 0,27-226 0,-30 231 0,6-84 0,-19 99 0,0 26 0,13-105 0,2 13 0,-9 84 0,7-9 0,0-9 0,-8-209-107,-6 220-1151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2T10:24:32.533"/>
    </inkml:context>
    <inkml:brush xml:id="br0">
      <inkml:brushProperty name="width" value="0.35" units="cm"/>
      <inkml:brushProperty name="height" value="0.35" units="cm"/>
      <inkml:brushProperty name="color" value="#E71224"/>
    </inkml:brush>
  </inkml:definitions>
  <inkml:trace contextRef="#ctx0" brushRef="#br0">7143 6303 24575,'-7'-26'0,"2"1"0,1-1 0,-2-49 0,3 31 0,-107-992-658,84 817 600,5 53 42,-7 2 1,-64-207-1,-146-354 730,-114-212-665,331 884-49,-208-438 0,163 357 0,-367-625 0,139 328 0,288 423 0,-143-180 0,97 129 0,-33-36 0,73 84 0,-1 0 0,-1 0 0,0 1 0,0 1 0,-23-12 0,-26-5 0,-1 2 0,-1 3 0,0 3 0,-2 3 0,0 3 0,-1 3 0,-108-1 0,-96-16 0,80 4 0,-703 8 0,740 22 0,1 7 0,0 7 0,-237 65 0,280-56 0,-115 50 0,-53 48 0,226-100 0,2 1 0,1 4 0,-53 46 0,-311 319 0,336-310 0,4 3 0,-116 190 0,158-222 0,-47 124 0,-3 71 0,64-194 0,-16 60 0,6 2 0,5 2 0,5 0 0,-2 204 0,22 133 0,1-190 0,18 37 0,25-1 0,3 36 0,28 696 0,-41-459 0,44-2 0,61 650-642,-48-434 642,-31-318 0,61 422 90,-120-873-73,20 139 236,21 129 29,58 407-282,-29-177 0,55 88 0,-127-608 0,108 356 0,26-11 0,-65-173 0,-43-106 0,64 154 0,-70-182 0,1-1 0,2-1 0,36 45 0,-1-15 0,3-2 0,3-3 0,77 59 0,240 149 0,-221-176-192,5-7 0,226 88 0,368 95-647,-568-210 765,3-10-1,331 49 1,227-52 129,1-49 133,-738-1-182,10 0 67,-17 1-60,0-1 0,0 0 0,0 0 0,-1-1 0,1 0 0,0 0 0,0-1 0,-1 0 0,1-1 0,-1 0 0,0 0 0,0-1 0,9-5 0,-1-2 99,-1-2 1,0 0-1,-1 0 0,-1-2 1,19-23-1,51-91 347,-79 123-458,173-314-1,-76 132 0,174-336 0,-46-24 0,-218 517 0,129-398 0,-32-11 0,-43-53 0,-29 194 0,2-28 0,-5-397 0,-32 477 0,-5-277 0,-2 400 0,-42-234 0,-111-373 0,0 209 0,-44 18 0,159 401 0,5-1 0,-39-165 0,65 207 0,3-2 0,3 1 0,1-66 0,7 111 0,-1 0 0,-1 0 0,-1 0 0,-7-31 0,2 22 0,2 0 0,0-1 0,0-33 0,5-85 0,1 75 0,0-339-1365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5T21:44:29.093"/>
    </inkml:context>
    <inkml:brush xml:id="br0">
      <inkml:brushProperty name="width" value="0.35" units="cm"/>
      <inkml:brushProperty name="height" value="0.35" units="cm"/>
      <inkml:brushProperty name="color" value="#E71224"/>
    </inkml:brush>
  </inkml:definitions>
  <inkml:trace contextRef="#ctx0" brushRef="#br0">13548 822 24575,'-1'-2'0,"1"0"0,-1 0 0,1 0 0,-1 0 0,0 1 0,1-1 0,-1 0 0,0 0 0,0 0 0,-1 1 0,1-1 0,0 0 0,0 1 0,-1-1 0,1 1 0,-3-2 0,-30-22 0,29 21 0,-36-20 0,-2 0 0,0 3 0,-1 2 0,-69-21 0,-194-33 0,-404-7 0,436 59 0,-2012-234 0,1278 158 0,-4 35 0,425 46 0,327 12 0,-97-7 0,-110-3 0,-1978 13 0,1181 3 0,1187 2 0,1 4 0,-114 26 0,108-17 0,-265 54 0,235-43 0,2 4 0,1 5 0,-152 74 0,175-62 0,2 4 0,-132 108 0,-22 52 0,221-192 0,1 0 0,1 1 0,0 0 0,2 2 0,0 0 0,2 0 0,-17 48 0,7 1 0,-22 115 0,39-163 0,1 0 0,1 1 0,1-1 0,2 1 0,0 0 0,2-1 0,1 1 0,1-1 0,1 0 0,1 0 0,1 0 0,1-1 0,1 0 0,2 0 0,0-1 0,1-1 0,1 0 0,2 0 0,0-1 0,1-1 0,1-1 0,0-1 0,22 17 0,2-1 0,3-3 0,0-2 0,2-2 0,1-1 0,71 26 0,259 69 0,162-9 0,-213-50 0,438 88 0,9-43 0,2149 34 0,-2322-127 0,-37-1 0,2930-14 0,-2185-84 0,-469 4 0,-570 57 0,-267 24 0,224-28 0,-197 23 0,1-2 0,-1-1 0,-1-2 0,0 0 0,39-21 0,-58 25 0,-1 0 0,0 0 0,0-1 0,0 0 0,-1-1 0,0 1 0,0-1 0,-1-1 0,10-14 0,1-9 0,19-47 0,-36 78 0,7-22 0,-1-1 0,-2 1 0,0-1 0,-2 0 0,0 0 0,-2 0 0,-4-40 0,2 4 0,3-62 0,-4-92 0,0 194 0,-2 1 0,0-1 0,-2 1 0,0-1 0,-14-26 0,-1-4 0,8 19 0,-2 2 0,-21-32 0,-18-33 0,28 40-341,-2 2 0,-3 1-1,-72-90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s-I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7550DA-E0B2-49FE-B5AD-AB1A8B39B3E8}" type="datetimeFigureOut">
              <a:rPr lang="is-IS" smtClean="0"/>
              <a:t>16.10.2025</a:t>
            </a:fld>
            <a:endParaRPr lang="is-I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s-I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s-I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BC0691-CBBC-4407-998E-90D243BDAED7}" type="slidenum">
              <a:rPr lang="is-IS" smtClean="0"/>
              <a:t>‹#›</a:t>
            </a:fld>
            <a:endParaRPr lang="is-IS"/>
          </a:p>
        </p:txBody>
      </p:sp>
    </p:spTree>
    <p:extLst>
      <p:ext uri="{BB962C8B-B14F-4D97-AF65-F5344CB8AC3E}">
        <p14:creationId xmlns:p14="http://schemas.microsoft.com/office/powerpoint/2010/main" val="1430517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93BC0691-CBBC-4407-998E-90D243BDAED7}" type="slidenum">
              <a:rPr lang="is-IS" smtClean="0"/>
              <a:t>1</a:t>
            </a:fld>
            <a:endParaRPr lang="is-IS"/>
          </a:p>
        </p:txBody>
      </p:sp>
    </p:spTree>
    <p:extLst>
      <p:ext uri="{BB962C8B-B14F-4D97-AF65-F5344CB8AC3E}">
        <p14:creationId xmlns:p14="http://schemas.microsoft.com/office/powerpoint/2010/main" val="87638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is-IS" dirty="0"/>
          </a:p>
        </p:txBody>
      </p:sp>
      <p:sp>
        <p:nvSpPr>
          <p:cNvPr id="4" name="Slide Number Placeholder 3"/>
          <p:cNvSpPr>
            <a:spLocks noGrp="1"/>
          </p:cNvSpPr>
          <p:nvPr>
            <p:ph type="sldNum" sz="quarter" idx="5"/>
          </p:nvPr>
        </p:nvSpPr>
        <p:spPr/>
        <p:txBody>
          <a:bodyPr/>
          <a:lstStyle/>
          <a:p>
            <a:fld id="{93BC0691-CBBC-4407-998E-90D243BDAED7}" type="slidenum">
              <a:rPr lang="is-IS" smtClean="0"/>
              <a:t>7</a:t>
            </a:fld>
            <a:endParaRPr lang="is-IS"/>
          </a:p>
        </p:txBody>
      </p:sp>
    </p:spTree>
    <p:extLst>
      <p:ext uri="{BB962C8B-B14F-4D97-AF65-F5344CB8AC3E}">
        <p14:creationId xmlns:p14="http://schemas.microsoft.com/office/powerpoint/2010/main" val="1922300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93BC0691-CBBC-4407-998E-90D243BDAED7}" type="slidenum">
              <a:rPr lang="is-IS" smtClean="0"/>
              <a:t>8</a:t>
            </a:fld>
            <a:endParaRPr lang="is-IS"/>
          </a:p>
        </p:txBody>
      </p:sp>
    </p:spTree>
    <p:extLst>
      <p:ext uri="{BB962C8B-B14F-4D97-AF65-F5344CB8AC3E}">
        <p14:creationId xmlns:p14="http://schemas.microsoft.com/office/powerpoint/2010/main" val="1856505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Dæmi: þegar komið er að lesa blöðin</a:t>
            </a:r>
          </a:p>
        </p:txBody>
      </p:sp>
      <p:sp>
        <p:nvSpPr>
          <p:cNvPr id="4" name="Slide Number Placeholder 3"/>
          <p:cNvSpPr>
            <a:spLocks noGrp="1"/>
          </p:cNvSpPr>
          <p:nvPr>
            <p:ph type="sldNum" sz="quarter" idx="5"/>
          </p:nvPr>
        </p:nvSpPr>
        <p:spPr/>
        <p:txBody>
          <a:bodyPr/>
          <a:lstStyle/>
          <a:p>
            <a:fld id="{93BC0691-CBBC-4407-998E-90D243BDAED7}" type="slidenum">
              <a:rPr lang="is-IS" smtClean="0"/>
              <a:t>13</a:t>
            </a:fld>
            <a:endParaRPr lang="is-IS"/>
          </a:p>
        </p:txBody>
      </p:sp>
    </p:spTree>
    <p:extLst>
      <p:ext uri="{BB962C8B-B14F-4D97-AF65-F5344CB8AC3E}">
        <p14:creationId xmlns:p14="http://schemas.microsoft.com/office/powerpoint/2010/main" val="3777115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Dæmi: Viðburðir, sýningar, upplestur</a:t>
            </a:r>
          </a:p>
        </p:txBody>
      </p:sp>
      <p:sp>
        <p:nvSpPr>
          <p:cNvPr id="4" name="Slide Number Placeholder 3"/>
          <p:cNvSpPr>
            <a:spLocks noGrp="1"/>
          </p:cNvSpPr>
          <p:nvPr>
            <p:ph type="sldNum" sz="quarter" idx="5"/>
          </p:nvPr>
        </p:nvSpPr>
        <p:spPr/>
        <p:txBody>
          <a:bodyPr/>
          <a:lstStyle/>
          <a:p>
            <a:fld id="{93BC0691-CBBC-4407-998E-90D243BDAED7}" type="slidenum">
              <a:rPr lang="is-IS" smtClean="0"/>
              <a:t>17</a:t>
            </a:fld>
            <a:endParaRPr lang="is-IS"/>
          </a:p>
        </p:txBody>
      </p:sp>
    </p:spTree>
    <p:extLst>
      <p:ext uri="{BB962C8B-B14F-4D97-AF65-F5344CB8AC3E}">
        <p14:creationId xmlns:p14="http://schemas.microsoft.com/office/powerpoint/2010/main" val="3749331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Dæmi: skoðanakannanir, notendakannanir, spurningar á samfélagsmiðlum</a:t>
            </a:r>
          </a:p>
        </p:txBody>
      </p:sp>
      <p:sp>
        <p:nvSpPr>
          <p:cNvPr id="4" name="Slide Number Placeholder 3"/>
          <p:cNvSpPr>
            <a:spLocks noGrp="1"/>
          </p:cNvSpPr>
          <p:nvPr>
            <p:ph type="sldNum" sz="quarter" idx="5"/>
          </p:nvPr>
        </p:nvSpPr>
        <p:spPr/>
        <p:txBody>
          <a:bodyPr/>
          <a:lstStyle/>
          <a:p>
            <a:fld id="{93BC0691-CBBC-4407-998E-90D243BDAED7}" type="slidenum">
              <a:rPr lang="is-IS" smtClean="0"/>
              <a:t>21</a:t>
            </a:fld>
            <a:endParaRPr lang="is-IS"/>
          </a:p>
        </p:txBody>
      </p:sp>
    </p:spTree>
    <p:extLst>
      <p:ext uri="{BB962C8B-B14F-4D97-AF65-F5344CB8AC3E}">
        <p14:creationId xmlns:p14="http://schemas.microsoft.com/office/powerpoint/2010/main" val="3738398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Dæmi: sögustundir, föndur</a:t>
            </a:r>
          </a:p>
        </p:txBody>
      </p:sp>
      <p:sp>
        <p:nvSpPr>
          <p:cNvPr id="4" name="Slide Number Placeholder 3"/>
          <p:cNvSpPr>
            <a:spLocks noGrp="1"/>
          </p:cNvSpPr>
          <p:nvPr>
            <p:ph type="sldNum" sz="quarter" idx="5"/>
          </p:nvPr>
        </p:nvSpPr>
        <p:spPr/>
        <p:txBody>
          <a:bodyPr/>
          <a:lstStyle/>
          <a:p>
            <a:fld id="{93BC0691-CBBC-4407-998E-90D243BDAED7}" type="slidenum">
              <a:rPr lang="is-IS" smtClean="0"/>
              <a:t>25</a:t>
            </a:fld>
            <a:endParaRPr lang="is-IS"/>
          </a:p>
        </p:txBody>
      </p:sp>
    </p:spTree>
    <p:extLst>
      <p:ext uri="{BB962C8B-B14F-4D97-AF65-F5344CB8AC3E}">
        <p14:creationId xmlns:p14="http://schemas.microsoft.com/office/powerpoint/2010/main" val="3864480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s-IS" dirty="0"/>
              <a:t>Dæmi: Verkefni þar sem afrakstur nær jafnvel út fyrir safnið, t.d. söguhringur kvenna, samfélagsgarðar</a:t>
            </a:r>
          </a:p>
        </p:txBody>
      </p:sp>
      <p:sp>
        <p:nvSpPr>
          <p:cNvPr id="4" name="Slide Number Placeholder 3"/>
          <p:cNvSpPr>
            <a:spLocks noGrp="1"/>
          </p:cNvSpPr>
          <p:nvPr>
            <p:ph type="sldNum" sz="quarter" idx="5"/>
          </p:nvPr>
        </p:nvSpPr>
        <p:spPr/>
        <p:txBody>
          <a:bodyPr/>
          <a:lstStyle/>
          <a:p>
            <a:fld id="{93BC0691-CBBC-4407-998E-90D243BDAED7}" type="slidenum">
              <a:rPr lang="is-IS" smtClean="0"/>
              <a:t>29</a:t>
            </a:fld>
            <a:endParaRPr lang="is-IS"/>
          </a:p>
        </p:txBody>
      </p:sp>
    </p:spTree>
    <p:extLst>
      <p:ext uri="{BB962C8B-B14F-4D97-AF65-F5344CB8AC3E}">
        <p14:creationId xmlns:p14="http://schemas.microsoft.com/office/powerpoint/2010/main" val="4091573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5"/>
          </p:nvPr>
        </p:nvSpPr>
        <p:spPr/>
        <p:txBody>
          <a:bodyPr/>
          <a:lstStyle/>
          <a:p>
            <a:fld id="{93BC0691-CBBC-4407-998E-90D243BDAED7}" type="slidenum">
              <a:rPr lang="is-IS" smtClean="0"/>
              <a:t>33</a:t>
            </a:fld>
            <a:endParaRPr lang="is-IS"/>
          </a:p>
        </p:txBody>
      </p:sp>
    </p:spTree>
    <p:extLst>
      <p:ext uri="{BB962C8B-B14F-4D97-AF65-F5344CB8AC3E}">
        <p14:creationId xmlns:p14="http://schemas.microsoft.com/office/powerpoint/2010/main" val="3663040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8808-26D1-4F4B-96F4-F3082078DD61}"/>
              </a:ext>
            </a:extLst>
          </p:cNvPr>
          <p:cNvSpPr>
            <a:spLocks noGrp="1"/>
          </p:cNvSpPr>
          <p:nvPr>
            <p:ph type="ctrTitle"/>
          </p:nvPr>
        </p:nvSpPr>
        <p:spPr>
          <a:xfrm>
            <a:off x="1257008" y="1122362"/>
            <a:ext cx="8816632" cy="357155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2E0C639-B0CD-4365-98A9-C1E5FF6CF450}"/>
              </a:ext>
            </a:extLst>
          </p:cNvPr>
          <p:cNvSpPr>
            <a:spLocks noGrp="1"/>
          </p:cNvSpPr>
          <p:nvPr>
            <p:ph type="subTitle" idx="1"/>
          </p:nvPr>
        </p:nvSpPr>
        <p:spPr>
          <a:xfrm>
            <a:off x="1257008" y="5521960"/>
            <a:ext cx="8816632" cy="944879"/>
          </a:xfrm>
        </p:spPr>
        <p:txBody>
          <a:bodyPr anchor="ct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6780C52-E6BB-4B27-B5D8-2D33B2497C56}"/>
              </a:ext>
            </a:extLst>
          </p:cNvPr>
          <p:cNvSpPr>
            <a:spLocks noGrp="1"/>
          </p:cNvSpPr>
          <p:nvPr>
            <p:ph type="dt" sz="half" idx="10"/>
          </p:nvPr>
        </p:nvSpPr>
        <p:spPr/>
        <p:txBody>
          <a:bodyPr/>
          <a:lstStyle/>
          <a:p>
            <a:fld id="{F6CCBF3A-D7FB-4B97-8FD5-6FFB20CB1E84}" type="datetimeFigureOut">
              <a:rPr lang="en-US" smtClean="0"/>
              <a:t>10/16/2025</a:t>
            </a:fld>
            <a:endParaRPr lang="en-US"/>
          </a:p>
        </p:txBody>
      </p:sp>
      <p:sp>
        <p:nvSpPr>
          <p:cNvPr id="5" name="Footer Placeholder 4">
            <a:extLst>
              <a:ext uri="{FF2B5EF4-FFF2-40B4-BE49-F238E27FC236}">
                <a16:creationId xmlns:a16="http://schemas.microsoft.com/office/drawing/2014/main" id="{AF77C649-4A0C-4EF2-8FC1-2BCF0BF95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E03F2-D0FE-49BB-8AEC-E99C4DB2D67D}"/>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16" name="Straight Connector 15">
            <a:extLst>
              <a:ext uri="{FF2B5EF4-FFF2-40B4-BE49-F238E27FC236}">
                <a16:creationId xmlns:a16="http://schemas.microsoft.com/office/drawing/2014/main" id="{24A7CC8F-56A6-423D-B67A-8BA89D3EC91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1409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p>
            <a:fld id="{F6CCBF3A-D7FB-4B97-8FD5-6FFB20CB1E84}" type="datetimeFigureOut">
              <a:rPr lang="en-US" smtClean="0"/>
              <a:t>10/16/2025</a:t>
            </a:fld>
            <a:endParaRPr lang="en-US"/>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4144202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9F01F-198D-4AAD-B4FB-AD3B44981ADD}"/>
              </a:ext>
            </a:extLst>
          </p:cNvPr>
          <p:cNvSpPr>
            <a:spLocks noGrp="1"/>
          </p:cNvSpPr>
          <p:nvPr>
            <p:ph type="title"/>
          </p:nvPr>
        </p:nvSpPr>
        <p:spPr>
          <a:xfrm>
            <a:off x="838200" y="838200"/>
            <a:ext cx="9438640" cy="4114800"/>
          </a:xfrm>
        </p:spPr>
        <p:txBody>
          <a:bodyPr anchor="t">
            <a:normAutofit/>
          </a:bodyPr>
          <a:lstStyle>
            <a:lvl1pPr>
              <a:defRPr sz="6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20BCC2B-311B-4FB6-B3A5-26F68055AE38}"/>
              </a:ext>
            </a:extLst>
          </p:cNvPr>
          <p:cNvSpPr>
            <a:spLocks noGrp="1"/>
          </p:cNvSpPr>
          <p:nvPr>
            <p:ph type="body" idx="1"/>
          </p:nvPr>
        </p:nvSpPr>
        <p:spPr>
          <a:xfrm>
            <a:off x="838200" y="5217160"/>
            <a:ext cx="9438640" cy="802640"/>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9CB73D-2D6B-4FA6-89A4-DCC89F80E0F1}"/>
              </a:ext>
            </a:extLst>
          </p:cNvPr>
          <p:cNvSpPr>
            <a:spLocks noGrp="1"/>
          </p:cNvSpPr>
          <p:nvPr>
            <p:ph type="dt" sz="half" idx="10"/>
          </p:nvPr>
        </p:nvSpPr>
        <p:spPr/>
        <p:txBody>
          <a:bodyPr/>
          <a:lstStyle/>
          <a:p>
            <a:fld id="{F6CCBF3A-D7FB-4B97-8FD5-6FFB20CB1E84}" type="datetimeFigureOut">
              <a:rPr lang="en-US" smtClean="0"/>
              <a:t>10/16/2025</a:t>
            </a:fld>
            <a:endParaRPr lang="en-US"/>
          </a:p>
        </p:txBody>
      </p:sp>
      <p:sp>
        <p:nvSpPr>
          <p:cNvPr id="5" name="Footer Placeholder 4">
            <a:extLst>
              <a:ext uri="{FF2B5EF4-FFF2-40B4-BE49-F238E27FC236}">
                <a16:creationId xmlns:a16="http://schemas.microsoft.com/office/drawing/2014/main" id="{B6A0C188-FF43-44C1-A005-679168D5F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D1188-DA27-47B2-8176-31193EEC4C28}"/>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176657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B5A25-7E99-42A8-8D6D-648EFE2038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0501DC-62B7-42BD-A941-D34E92719C32}"/>
              </a:ext>
            </a:extLst>
          </p:cNvPr>
          <p:cNvSpPr>
            <a:spLocks noGrp="1"/>
          </p:cNvSpPr>
          <p:nvPr>
            <p:ph sz="half" idx="1"/>
          </p:nvPr>
        </p:nvSpPr>
        <p:spPr>
          <a:xfrm>
            <a:off x="838200" y="2011679"/>
            <a:ext cx="5181600" cy="4165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765C5C1-4FD4-4958-99A0-BDADECA336BD}"/>
              </a:ext>
            </a:extLst>
          </p:cNvPr>
          <p:cNvSpPr>
            <a:spLocks noGrp="1"/>
          </p:cNvSpPr>
          <p:nvPr>
            <p:ph sz="half" idx="2"/>
          </p:nvPr>
        </p:nvSpPr>
        <p:spPr>
          <a:xfrm>
            <a:off x="6172200" y="2011679"/>
            <a:ext cx="5181600" cy="4165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D1B234-5D54-44E5-B41D-B205AAF50305}"/>
              </a:ext>
            </a:extLst>
          </p:cNvPr>
          <p:cNvSpPr>
            <a:spLocks noGrp="1"/>
          </p:cNvSpPr>
          <p:nvPr>
            <p:ph type="dt" sz="half" idx="10"/>
          </p:nvPr>
        </p:nvSpPr>
        <p:spPr/>
        <p:txBody>
          <a:bodyPr/>
          <a:lstStyle/>
          <a:p>
            <a:fld id="{F6CCBF3A-D7FB-4B97-8FD5-6FFB20CB1E84}" type="datetimeFigureOut">
              <a:rPr lang="en-US" smtClean="0"/>
              <a:t>10/16/2025</a:t>
            </a:fld>
            <a:endParaRPr lang="en-US"/>
          </a:p>
        </p:txBody>
      </p:sp>
      <p:sp>
        <p:nvSpPr>
          <p:cNvPr id="6" name="Footer Placeholder 5">
            <a:extLst>
              <a:ext uri="{FF2B5EF4-FFF2-40B4-BE49-F238E27FC236}">
                <a16:creationId xmlns:a16="http://schemas.microsoft.com/office/drawing/2014/main" id="{0E67BCDB-6B96-45D6-B5E9-823A96EBD9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239C5F-F16F-4AFD-98D1-FA3BB96AF2CD}"/>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2762455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44C1F-0040-4BBF-81A6-FD2E30637B0C}"/>
              </a:ext>
            </a:extLst>
          </p:cNvPr>
          <p:cNvSpPr>
            <a:spLocks noGrp="1"/>
          </p:cNvSpPr>
          <p:nvPr>
            <p:ph type="title"/>
          </p:nvPr>
        </p:nvSpPr>
        <p:spPr>
          <a:xfrm>
            <a:off x="839788" y="379780"/>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2894A7-1DA1-44C1-8ED0-716279430690}"/>
              </a:ext>
            </a:extLst>
          </p:cNvPr>
          <p:cNvSpPr>
            <a:spLocks noGrp="1"/>
          </p:cNvSpPr>
          <p:nvPr>
            <p:ph type="body" idx="1"/>
          </p:nvPr>
        </p:nvSpPr>
        <p:spPr>
          <a:xfrm>
            <a:off x="839789" y="1824035"/>
            <a:ext cx="4997132" cy="681040"/>
          </a:xfrm>
        </p:spPr>
        <p:txBody>
          <a:bodyPr anchor="b"/>
          <a:lstStyle>
            <a:lvl1pPr marL="0" indent="0">
              <a:buNone/>
              <a:defRPr sz="2400" b="1" i="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9AB945-31E2-4B60-9076-CBB8F8594949}"/>
              </a:ext>
            </a:extLst>
          </p:cNvPr>
          <p:cNvSpPr>
            <a:spLocks noGrp="1"/>
          </p:cNvSpPr>
          <p:nvPr>
            <p:ph sz="half" idx="2"/>
          </p:nvPr>
        </p:nvSpPr>
        <p:spPr>
          <a:xfrm>
            <a:off x="839789" y="2505075"/>
            <a:ext cx="499713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71B3EA-2E84-4B8B-A104-81BD577424AD}"/>
              </a:ext>
            </a:extLst>
          </p:cNvPr>
          <p:cNvSpPr>
            <a:spLocks noGrp="1"/>
          </p:cNvSpPr>
          <p:nvPr>
            <p:ph type="body" sz="quarter" idx="3"/>
          </p:nvPr>
        </p:nvSpPr>
        <p:spPr>
          <a:xfrm>
            <a:off x="6355080" y="1824035"/>
            <a:ext cx="5000308" cy="681040"/>
          </a:xfrm>
        </p:spPr>
        <p:txBody>
          <a:bodyPr anchor="b"/>
          <a:lstStyle>
            <a:lvl1pPr marL="0" indent="0">
              <a:buNone/>
              <a:defRPr sz="2400" b="1" i="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511AB8-302C-476E-B80A-AA739911E304}"/>
              </a:ext>
            </a:extLst>
          </p:cNvPr>
          <p:cNvSpPr>
            <a:spLocks noGrp="1"/>
          </p:cNvSpPr>
          <p:nvPr>
            <p:ph sz="quarter" idx="4"/>
          </p:nvPr>
        </p:nvSpPr>
        <p:spPr>
          <a:xfrm>
            <a:off x="6355080" y="2505075"/>
            <a:ext cx="50003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B47C29-FE34-4E6E-9921-78C54673AAD9}"/>
              </a:ext>
            </a:extLst>
          </p:cNvPr>
          <p:cNvSpPr>
            <a:spLocks noGrp="1"/>
          </p:cNvSpPr>
          <p:nvPr>
            <p:ph type="dt" sz="half" idx="10"/>
          </p:nvPr>
        </p:nvSpPr>
        <p:spPr/>
        <p:txBody>
          <a:bodyPr/>
          <a:lstStyle/>
          <a:p>
            <a:fld id="{F6CCBF3A-D7FB-4B97-8FD5-6FFB20CB1E84}" type="datetimeFigureOut">
              <a:rPr lang="en-US" smtClean="0"/>
              <a:t>10/16/2025</a:t>
            </a:fld>
            <a:endParaRPr lang="en-US"/>
          </a:p>
        </p:txBody>
      </p:sp>
      <p:sp>
        <p:nvSpPr>
          <p:cNvPr id="8" name="Footer Placeholder 7">
            <a:extLst>
              <a:ext uri="{FF2B5EF4-FFF2-40B4-BE49-F238E27FC236}">
                <a16:creationId xmlns:a16="http://schemas.microsoft.com/office/drawing/2014/main" id="{3CF6B420-A9CE-4BB6-A653-5C3ABC7D67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1DF8FE-1179-4798-B16D-AF1DFA266D4D}"/>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3272644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6F1A-0A68-4048-808F-CD7A9F3B0846}"/>
              </a:ext>
            </a:extLst>
          </p:cNvPr>
          <p:cNvSpPr>
            <a:spLocks noGrp="1"/>
          </p:cNvSpPr>
          <p:nvPr>
            <p:ph type="title"/>
          </p:nvPr>
        </p:nvSpPr>
        <p:spPr>
          <a:xfrm>
            <a:off x="838200" y="999592"/>
            <a:ext cx="10515600" cy="1573223"/>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28ACB3E6-5365-48F5-8D2A-0B002BA357E3}"/>
              </a:ext>
            </a:extLst>
          </p:cNvPr>
          <p:cNvSpPr>
            <a:spLocks noGrp="1"/>
          </p:cNvSpPr>
          <p:nvPr>
            <p:ph type="dt" sz="half" idx="10"/>
          </p:nvPr>
        </p:nvSpPr>
        <p:spPr/>
        <p:txBody>
          <a:bodyPr/>
          <a:lstStyle/>
          <a:p>
            <a:fld id="{F6CCBF3A-D7FB-4B97-8FD5-6FFB20CB1E84}" type="datetimeFigureOut">
              <a:rPr lang="en-US" smtClean="0"/>
              <a:t>10/16/2025</a:t>
            </a:fld>
            <a:endParaRPr lang="en-US"/>
          </a:p>
        </p:txBody>
      </p:sp>
      <p:sp>
        <p:nvSpPr>
          <p:cNvPr id="4" name="Footer Placeholder 3">
            <a:extLst>
              <a:ext uri="{FF2B5EF4-FFF2-40B4-BE49-F238E27FC236}">
                <a16:creationId xmlns:a16="http://schemas.microsoft.com/office/drawing/2014/main" id="{FF7D8EE9-4D97-4B2F-8D38-41CB9EE774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2C5952-0A27-4FAB-A3FD-12003787676B}"/>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1293127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D08427-909D-4679-9192-BC99557A7D06}"/>
              </a:ext>
            </a:extLst>
          </p:cNvPr>
          <p:cNvSpPr>
            <a:spLocks noGrp="1"/>
          </p:cNvSpPr>
          <p:nvPr>
            <p:ph type="dt" sz="half" idx="10"/>
          </p:nvPr>
        </p:nvSpPr>
        <p:spPr/>
        <p:txBody>
          <a:bodyPr/>
          <a:lstStyle/>
          <a:p>
            <a:fld id="{F6CCBF3A-D7FB-4B97-8FD5-6FFB20CB1E84}" type="datetimeFigureOut">
              <a:rPr lang="en-US" smtClean="0"/>
              <a:t>10/16/2025</a:t>
            </a:fld>
            <a:endParaRPr lang="en-US"/>
          </a:p>
        </p:txBody>
      </p:sp>
      <p:sp>
        <p:nvSpPr>
          <p:cNvPr id="3" name="Footer Placeholder 2">
            <a:extLst>
              <a:ext uri="{FF2B5EF4-FFF2-40B4-BE49-F238E27FC236}">
                <a16:creationId xmlns:a16="http://schemas.microsoft.com/office/drawing/2014/main" id="{508E39A6-1E09-42B5-85B4-7E8B5AB2AE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938940-01DD-4C97-8649-E01C3B0EDF7C}"/>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2442325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3B3D-D568-40B4-A73A-1C8EA9ABB098}"/>
              </a:ext>
            </a:extLst>
          </p:cNvPr>
          <p:cNvSpPr>
            <a:spLocks noGrp="1"/>
          </p:cNvSpPr>
          <p:nvPr>
            <p:ph type="title"/>
          </p:nvPr>
        </p:nvSpPr>
        <p:spPr>
          <a:xfrm>
            <a:off x="839789" y="457200"/>
            <a:ext cx="3691818" cy="17018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D586EB3-917A-43B7-85BB-D00B5D2F07E4}"/>
              </a:ext>
            </a:extLst>
          </p:cNvPr>
          <p:cNvSpPr>
            <a:spLocks noGrp="1"/>
          </p:cNvSpPr>
          <p:nvPr>
            <p:ph idx="1"/>
          </p:nvPr>
        </p:nvSpPr>
        <p:spPr>
          <a:xfrm>
            <a:off x="5514798" y="987425"/>
            <a:ext cx="5840589" cy="50323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7AC029-3BC1-4637-A7F9-BC786DC26A38}"/>
              </a:ext>
            </a:extLst>
          </p:cNvPr>
          <p:cNvSpPr>
            <a:spLocks noGrp="1"/>
          </p:cNvSpPr>
          <p:nvPr>
            <p:ph type="body" sz="half" idx="2"/>
          </p:nvPr>
        </p:nvSpPr>
        <p:spPr>
          <a:xfrm>
            <a:off x="839789" y="2372360"/>
            <a:ext cx="3691817" cy="34966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0B948-89C5-4AC5-B7A0-17136F5C5A6A}"/>
              </a:ext>
            </a:extLst>
          </p:cNvPr>
          <p:cNvSpPr>
            <a:spLocks noGrp="1"/>
          </p:cNvSpPr>
          <p:nvPr>
            <p:ph type="dt" sz="half" idx="10"/>
          </p:nvPr>
        </p:nvSpPr>
        <p:spPr/>
        <p:txBody>
          <a:bodyPr/>
          <a:lstStyle/>
          <a:p>
            <a:fld id="{F6CCBF3A-D7FB-4B97-8FD5-6FFB20CB1E84}" type="datetimeFigureOut">
              <a:rPr lang="en-US" smtClean="0"/>
              <a:t>10/16/2025</a:t>
            </a:fld>
            <a:endParaRPr lang="en-US"/>
          </a:p>
        </p:txBody>
      </p:sp>
      <p:sp>
        <p:nvSpPr>
          <p:cNvPr id="6" name="Footer Placeholder 5">
            <a:extLst>
              <a:ext uri="{FF2B5EF4-FFF2-40B4-BE49-F238E27FC236}">
                <a16:creationId xmlns:a16="http://schemas.microsoft.com/office/drawing/2014/main" id="{F3A6C8C5-652F-46CB-BD26-E262B057FA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FB50CB-E91F-4B71-81F0-800F2B51A344}"/>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8" name="Straight Connector 7">
            <a:extLst>
              <a:ext uri="{FF2B5EF4-FFF2-40B4-BE49-F238E27FC236}">
                <a16:creationId xmlns:a16="http://schemas.microsoft.com/office/drawing/2014/main" id="{8B69B885-FDB8-4C62-A285-A0CDC49A6B0C}"/>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7407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941E-6445-4840-81AE-104EF7A4F7E9}"/>
              </a:ext>
            </a:extLst>
          </p:cNvPr>
          <p:cNvSpPr>
            <a:spLocks noGrp="1"/>
          </p:cNvSpPr>
          <p:nvPr>
            <p:ph type="title"/>
          </p:nvPr>
        </p:nvSpPr>
        <p:spPr>
          <a:xfrm>
            <a:off x="839789" y="457200"/>
            <a:ext cx="3696652" cy="17018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3F8B866-E32B-4AE7-AEF3-6974AE3288F3}"/>
              </a:ext>
            </a:extLst>
          </p:cNvPr>
          <p:cNvSpPr>
            <a:spLocks noGrp="1"/>
          </p:cNvSpPr>
          <p:nvPr>
            <p:ph type="pic" idx="1"/>
          </p:nvPr>
        </p:nvSpPr>
        <p:spPr>
          <a:xfrm>
            <a:off x="5786120" y="838200"/>
            <a:ext cx="5603238"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2ABB7A-E157-499A-B224-C2313181F569}"/>
              </a:ext>
            </a:extLst>
          </p:cNvPr>
          <p:cNvSpPr>
            <a:spLocks noGrp="1"/>
          </p:cNvSpPr>
          <p:nvPr>
            <p:ph type="body" sz="half" idx="2"/>
          </p:nvPr>
        </p:nvSpPr>
        <p:spPr>
          <a:xfrm>
            <a:off x="839789" y="2367280"/>
            <a:ext cx="3696652" cy="350170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C77283-E2B8-405E-BB6E-9F121140E506}"/>
              </a:ext>
            </a:extLst>
          </p:cNvPr>
          <p:cNvSpPr>
            <a:spLocks noGrp="1"/>
          </p:cNvSpPr>
          <p:nvPr>
            <p:ph type="dt" sz="half" idx="10"/>
          </p:nvPr>
        </p:nvSpPr>
        <p:spPr/>
        <p:txBody>
          <a:bodyPr/>
          <a:lstStyle/>
          <a:p>
            <a:fld id="{F6CCBF3A-D7FB-4B97-8FD5-6FFB20CB1E84}" type="datetimeFigureOut">
              <a:rPr lang="en-US" smtClean="0"/>
              <a:t>10/16/2025</a:t>
            </a:fld>
            <a:endParaRPr lang="en-US"/>
          </a:p>
        </p:txBody>
      </p:sp>
      <p:sp>
        <p:nvSpPr>
          <p:cNvPr id="6" name="Footer Placeholder 5">
            <a:extLst>
              <a:ext uri="{FF2B5EF4-FFF2-40B4-BE49-F238E27FC236}">
                <a16:creationId xmlns:a16="http://schemas.microsoft.com/office/drawing/2014/main" id="{F9F21F05-EB94-417F-B19B-96FF3D9ECA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B7C3C7-B6DB-4064-8E66-9FB770C888ED}"/>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8" name="Straight Connector 7">
            <a:extLst>
              <a:ext uri="{FF2B5EF4-FFF2-40B4-BE49-F238E27FC236}">
                <a16:creationId xmlns:a16="http://schemas.microsoft.com/office/drawing/2014/main" id="{51E233FA-220A-423F-907E-5F81526A28A0}"/>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3616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6D52-667C-4E67-9038-A0BDFD8CCD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3E72AC-0272-475A-BD25-2AB7AC1DEF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FBFF2-9ECB-4CDD-87FA-9DD1F87BFDE9}"/>
              </a:ext>
            </a:extLst>
          </p:cNvPr>
          <p:cNvSpPr>
            <a:spLocks noGrp="1"/>
          </p:cNvSpPr>
          <p:nvPr>
            <p:ph type="dt" sz="half" idx="10"/>
          </p:nvPr>
        </p:nvSpPr>
        <p:spPr/>
        <p:txBody>
          <a:bodyPr/>
          <a:lstStyle/>
          <a:p>
            <a:fld id="{F6CCBF3A-D7FB-4B97-8FD5-6FFB20CB1E84}" type="datetimeFigureOut">
              <a:rPr lang="en-US" smtClean="0"/>
              <a:t>10/16/2025</a:t>
            </a:fld>
            <a:endParaRPr lang="en-US"/>
          </a:p>
        </p:txBody>
      </p:sp>
      <p:sp>
        <p:nvSpPr>
          <p:cNvPr id="5" name="Footer Placeholder 4">
            <a:extLst>
              <a:ext uri="{FF2B5EF4-FFF2-40B4-BE49-F238E27FC236}">
                <a16:creationId xmlns:a16="http://schemas.microsoft.com/office/drawing/2014/main" id="{40AC12B3-DAF5-4BA7-A3A6-D0284716D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F171AE-4A11-4035-A072-9AC4053FFA85}"/>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2491255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A52E95-2F50-48D3-B00E-4C259644E72E}"/>
              </a:ext>
            </a:extLst>
          </p:cNvPr>
          <p:cNvSpPr>
            <a:spLocks noGrp="1"/>
          </p:cNvSpPr>
          <p:nvPr>
            <p:ph type="title" orient="vert"/>
          </p:nvPr>
        </p:nvSpPr>
        <p:spPr>
          <a:xfrm>
            <a:off x="9050174" y="838199"/>
            <a:ext cx="2303626" cy="533876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2617C9B-4E02-49C8-B6DF-65ED3C990343}"/>
              </a:ext>
            </a:extLst>
          </p:cNvPr>
          <p:cNvSpPr>
            <a:spLocks noGrp="1"/>
          </p:cNvSpPr>
          <p:nvPr>
            <p:ph type="body" orient="vert" idx="1"/>
          </p:nvPr>
        </p:nvSpPr>
        <p:spPr>
          <a:xfrm>
            <a:off x="838200" y="838199"/>
            <a:ext cx="7734300" cy="5338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ECA10C-AC31-4D80-B78F-08E48CDCB7F2}"/>
              </a:ext>
            </a:extLst>
          </p:cNvPr>
          <p:cNvSpPr>
            <a:spLocks noGrp="1"/>
          </p:cNvSpPr>
          <p:nvPr>
            <p:ph type="dt" sz="half" idx="10"/>
          </p:nvPr>
        </p:nvSpPr>
        <p:spPr/>
        <p:txBody>
          <a:bodyPr/>
          <a:lstStyle/>
          <a:p>
            <a:fld id="{F6CCBF3A-D7FB-4B97-8FD5-6FFB20CB1E84}" type="datetimeFigureOut">
              <a:rPr lang="en-US" smtClean="0"/>
              <a:t>10/16/2025</a:t>
            </a:fld>
            <a:endParaRPr lang="en-US"/>
          </a:p>
        </p:txBody>
      </p:sp>
      <p:sp>
        <p:nvSpPr>
          <p:cNvPr id="5" name="Footer Placeholder 4">
            <a:extLst>
              <a:ext uri="{FF2B5EF4-FFF2-40B4-BE49-F238E27FC236}">
                <a16:creationId xmlns:a16="http://schemas.microsoft.com/office/drawing/2014/main" id="{19AAB5B7-F312-4BC9-A5D3-72E065D1B9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C2E489-5442-4698-B6E3-3421A97C2834}"/>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7" name="Straight Connector 6">
            <a:extLst>
              <a:ext uri="{FF2B5EF4-FFF2-40B4-BE49-F238E27FC236}">
                <a16:creationId xmlns:a16="http://schemas.microsoft.com/office/drawing/2014/main" id="{41F3A7E1-F157-4338-B7F7-9C0A2D60B7FF}"/>
              </a:ext>
            </a:extLst>
          </p:cNvPr>
          <p:cNvCxnSpPr>
            <a:cxnSpLocks/>
          </p:cNvCxnSpPr>
          <p:nvPr/>
        </p:nvCxnSpPr>
        <p:spPr>
          <a:xfrm>
            <a:off x="8811337"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3664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a:defRPr sz="1000">
                <a:solidFill>
                  <a:schemeClr val="tx1"/>
                </a:solidFill>
              </a:defRPr>
            </a:lvl1pPr>
          </a:lstStyle>
          <a:p>
            <a:fld id="{F6CCBF3A-D7FB-4B97-8FD5-6FFB20CB1E84}" type="datetimeFigureOut">
              <a:rPr lang="en-US" smtClean="0"/>
              <a:t>10/16/2025</a:t>
            </a:fld>
            <a:endParaRPr lang="en-US"/>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5400000">
            <a:off x="-1131161" y="1592957"/>
            <a:ext cx="2973522"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a:defRPr sz="1000">
                <a:solidFill>
                  <a:schemeClr val="tx1"/>
                </a:solidFill>
              </a:defRPr>
            </a:lvl1pPr>
          </a:lstStyle>
          <a:p>
            <a:fld id="{3109D357-8067-4A1F-97B2-93C5160B78D9}" type="slidenum">
              <a:rPr lang="en-US" smtClean="0"/>
              <a:t>‹#›</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253616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8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90.png"/></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A963018-BBCE-48E1-8650-0EF073B0D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Nærmynd af höndum sem lagðar eru hver ofan á aðra">
            <a:extLst>
              <a:ext uri="{FF2B5EF4-FFF2-40B4-BE49-F238E27FC236}">
                <a16:creationId xmlns:a16="http://schemas.microsoft.com/office/drawing/2014/main" id="{2918EF31-3EFC-2BC8-3117-0419B34F5FCB}"/>
              </a:ex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l="10362" t="1" b="23415"/>
          <a:stretch/>
        </p:blipFill>
        <p:spPr>
          <a:xfrm>
            <a:off x="-51377" y="-1490147"/>
            <a:ext cx="12294744" cy="5304852"/>
          </a:xfrm>
          <a:prstGeom prst="rect">
            <a:avLst/>
          </a:prstGeom>
        </p:spPr>
      </p:pic>
      <p:sp useBgFill="1">
        <p:nvSpPr>
          <p:cNvPr id="18" name="Rectangle 17">
            <a:extLst>
              <a:ext uri="{FF2B5EF4-FFF2-40B4-BE49-F238E27FC236}">
                <a16:creationId xmlns:a16="http://schemas.microsoft.com/office/drawing/2014/main" id="{1FC8D519-5A24-4E2E-8D97-C6F37BD48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143500"/>
            <a:ext cx="12191996" cy="1714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708404-0127-3F72-E1F6-FE0B9F7A818A}"/>
              </a:ext>
            </a:extLst>
          </p:cNvPr>
          <p:cNvSpPr>
            <a:spLocks noGrp="1"/>
          </p:cNvSpPr>
          <p:nvPr>
            <p:ph type="ctrTitle"/>
          </p:nvPr>
        </p:nvSpPr>
        <p:spPr>
          <a:xfrm>
            <a:off x="263156" y="3952394"/>
            <a:ext cx="11665680" cy="982909"/>
          </a:xfrm>
        </p:spPr>
        <p:txBody>
          <a:bodyPr anchor="b">
            <a:normAutofit/>
          </a:bodyPr>
          <a:lstStyle/>
          <a:p>
            <a:pPr algn="ctr"/>
            <a:r>
              <a:rPr lang="is-IS" sz="4400" b="1" dirty="0">
                <a:latin typeface="Calibri" panose="020F0502020204030204" pitchFamily="34" charset="0"/>
                <a:ea typeface="Calibri" panose="020F0502020204030204" pitchFamily="34" charset="0"/>
                <a:cs typeface="Calibri" panose="020F0502020204030204" pitchFamily="34" charset="0"/>
              </a:rPr>
              <a:t>SAMFÉLAGSVIRÐI ALMENNINGSBÓKASAFNA</a:t>
            </a:r>
            <a:endParaRPr lang="is-IS" sz="4400" dirty="0">
              <a:latin typeface="Calibri" panose="020F0502020204030204" pitchFamily="34" charset="0"/>
              <a:ea typeface="Calibri" panose="020F0502020204030204" pitchFamily="34" charset="0"/>
              <a:cs typeface="Calibri" panose="020F0502020204030204" pitchFamily="34" charset="0"/>
            </a:endParaRPr>
          </a:p>
        </p:txBody>
      </p:sp>
      <p:cxnSp>
        <p:nvCxnSpPr>
          <p:cNvPr id="20" name="Straight Connector 19">
            <a:extLst>
              <a:ext uri="{FF2B5EF4-FFF2-40B4-BE49-F238E27FC236}">
                <a16:creationId xmlns:a16="http://schemas.microsoft.com/office/drawing/2014/main" id="{BD1C99D0-461D-4A91-81EF-CCCD798B37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5144087"/>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48238D64-B829-F056-1A21-C7CA131825F6}"/>
              </a:ext>
            </a:extLst>
          </p:cNvPr>
          <p:cNvSpPr txBox="1">
            <a:spLocks/>
          </p:cNvSpPr>
          <p:nvPr/>
        </p:nvSpPr>
        <p:spPr>
          <a:xfrm>
            <a:off x="4099285" y="6327093"/>
            <a:ext cx="3993421" cy="486837"/>
          </a:xfrm>
          <a:prstGeom prst="rect">
            <a:avLst/>
          </a:prstGeom>
        </p:spPr>
        <p:txBody>
          <a:bodyPr vert="horz" lIns="91440" tIns="45720" rIns="91440" bIns="45720" rtlCol="0" anchor="ctr">
            <a:noAutofit/>
          </a:bodyPr>
          <a:lstStyle>
            <a:lvl1pPr marL="0" indent="0" algn="l" defTabSz="914400" rtl="0" eaLnBrk="1" latinLnBrk="0" hangingPunct="1">
              <a:lnSpc>
                <a:spcPct val="110000"/>
              </a:lnSpc>
              <a:spcBef>
                <a:spcPts val="1000"/>
              </a:spcBef>
              <a:buSzPct val="80000"/>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10000"/>
              </a:lnSpc>
              <a:spcBef>
                <a:spcPts val="500"/>
              </a:spcBef>
              <a:buSzPct val="80000"/>
              <a:buFont typeface="Goudy Old Style" panose="02020502050305020303" pitchFamily="18" charset="0"/>
              <a:buNone/>
              <a:defRPr sz="2000" i="1" kern="1200">
                <a:solidFill>
                  <a:schemeClr val="tx1"/>
                </a:solidFill>
                <a:latin typeface="+mn-lt"/>
                <a:ea typeface="+mn-ea"/>
                <a:cs typeface="+mn-cs"/>
              </a:defRPr>
            </a:lvl2pPr>
            <a:lvl3pPr marL="914400" indent="0" algn="ctr" defTabSz="914400" rtl="0" eaLnBrk="1" latinLnBrk="0" hangingPunct="1">
              <a:lnSpc>
                <a:spcPct val="110000"/>
              </a:lnSpc>
              <a:spcBef>
                <a:spcPts val="500"/>
              </a:spcBef>
              <a:buSzPct val="80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SzPct val="80000"/>
              <a:buFont typeface="Goudy Old Style" panose="02020502050305020303" pitchFamily="18" charset="0"/>
              <a:buNone/>
              <a:defRPr sz="1600" i="1" kern="1200">
                <a:solidFill>
                  <a:schemeClr val="tx1"/>
                </a:solidFill>
                <a:latin typeface="+mn-lt"/>
                <a:ea typeface="+mn-ea"/>
                <a:cs typeface="+mn-cs"/>
              </a:defRPr>
            </a:lvl4pPr>
            <a:lvl5pPr marL="1828800" indent="0" algn="ctr" defTabSz="914400" rtl="0" eaLnBrk="1" latinLnBrk="0" hangingPunct="1">
              <a:lnSpc>
                <a:spcPct val="110000"/>
              </a:lnSpc>
              <a:spcBef>
                <a:spcPts val="500"/>
              </a:spcBef>
              <a:buSzPct val="80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is-IS" sz="1800" dirty="0">
                <a:latin typeface="Calibri"/>
                <a:ea typeface="Calibri"/>
                <a:cs typeface="Calibri"/>
              </a:rPr>
              <a:t>Barbara Guðnadóttir</a:t>
            </a:r>
            <a:endParaRPr lang="en-US" sz="1800" dirty="0"/>
          </a:p>
        </p:txBody>
      </p:sp>
      <p:sp>
        <p:nvSpPr>
          <p:cNvPr id="4" name="TextBox 3">
            <a:extLst>
              <a:ext uri="{FF2B5EF4-FFF2-40B4-BE49-F238E27FC236}">
                <a16:creationId xmlns:a16="http://schemas.microsoft.com/office/drawing/2014/main" id="{4904129F-61FC-E8F7-AEBE-FD7E46D42CB5}"/>
              </a:ext>
            </a:extLst>
          </p:cNvPr>
          <p:cNvSpPr txBox="1"/>
          <p:nvPr/>
        </p:nvSpPr>
        <p:spPr>
          <a:xfrm>
            <a:off x="1635103" y="5604631"/>
            <a:ext cx="8921787" cy="584775"/>
          </a:xfrm>
          <a:prstGeom prst="rect">
            <a:avLst/>
          </a:prstGeom>
          <a:noFill/>
        </p:spPr>
        <p:txBody>
          <a:bodyPr wrap="square" rtlCol="0">
            <a:spAutoFit/>
          </a:bodyPr>
          <a:lstStyle/>
          <a:p>
            <a:pPr algn="ctr"/>
            <a:r>
              <a:rPr lang="is-IS" sz="3200" dirty="0">
                <a:latin typeface="Calibri" panose="020F0502020204030204" pitchFamily="34" charset="0"/>
                <a:cs typeface="Calibri" panose="020F0502020204030204" pitchFamily="34" charset="0"/>
              </a:rPr>
              <a:t>Landsfundur Upplýsingar 2025</a:t>
            </a:r>
            <a:endParaRPr lang="is-IS" sz="3200" dirty="0"/>
          </a:p>
        </p:txBody>
      </p:sp>
    </p:spTree>
    <p:extLst>
      <p:ext uri="{BB962C8B-B14F-4D97-AF65-F5344CB8AC3E}">
        <p14:creationId xmlns:p14="http://schemas.microsoft.com/office/powerpoint/2010/main" val="395102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4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6E6AFB8-5F17-4E7C-AA23-FF05BE7B2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34BF1AF-CAA3-01AE-6061-DD8DEAD23B57}"/>
              </a:ext>
            </a:extLst>
          </p:cNvPr>
          <p:cNvSpPr>
            <a:spLocks noGrp="1"/>
          </p:cNvSpPr>
          <p:nvPr>
            <p:ph type="title"/>
          </p:nvPr>
        </p:nvSpPr>
        <p:spPr>
          <a:xfrm>
            <a:off x="560049" y="838200"/>
            <a:ext cx="6037941" cy="1514015"/>
          </a:xfrm>
        </p:spPr>
        <p:txBody>
          <a:bodyPr anchor="ctr">
            <a:normAutofit/>
          </a:bodyPr>
          <a:lstStyle/>
          <a:p>
            <a:pPr algn="ctr"/>
            <a:r>
              <a:rPr lang="is-IS" dirty="0">
                <a:latin typeface="Calibri" panose="020F0502020204030204" pitchFamily="34" charset="0"/>
                <a:ea typeface="Calibri" panose="020F0502020204030204" pitchFamily="34" charset="0"/>
                <a:cs typeface="Calibri" panose="020F0502020204030204" pitchFamily="34" charset="0"/>
              </a:rPr>
              <a:t>FRAMUNDAN</a:t>
            </a:r>
          </a:p>
        </p:txBody>
      </p:sp>
      <p:pic>
        <p:nvPicPr>
          <p:cNvPr id="6" name="Mynd 5" descr="Mynd sem inniheldur innandyra, h�sg�gn, fatna�ur, sk�fatna�ur&#10;&#10;Efni búið til af gervigreind getur verið með villum.">
            <a:extLst>
              <a:ext uri="{FF2B5EF4-FFF2-40B4-BE49-F238E27FC236}">
                <a16:creationId xmlns:a16="http://schemas.microsoft.com/office/drawing/2014/main" id="{FC406BC0-A6D9-194D-6B0E-9E0010955E45}"/>
              </a:ext>
            </a:extLst>
          </p:cNvPr>
          <p:cNvPicPr>
            <a:picLocks noChangeAspect="1"/>
          </p:cNvPicPr>
          <p:nvPr/>
        </p:nvPicPr>
        <p:blipFill>
          <a:blip r:embed="rId2">
            <a:extLst>
              <a:ext uri="{28A0092B-C50C-407E-A947-70E740481C1C}">
                <a14:useLocalDpi xmlns:a14="http://schemas.microsoft.com/office/drawing/2010/main" val="0"/>
              </a:ext>
            </a:extLst>
          </a:blip>
          <a:srcRect r="5" b="6219"/>
          <a:stretch>
            <a:fillRect/>
          </a:stretch>
        </p:blipFill>
        <p:spPr>
          <a:xfrm>
            <a:off x="1698113" y="2352215"/>
            <a:ext cx="3761812" cy="35280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22" name="Straight Connector 21">
            <a:extLst>
              <a:ext uri="{FF2B5EF4-FFF2-40B4-BE49-F238E27FC236}">
                <a16:creationId xmlns:a16="http://schemas.microsoft.com/office/drawing/2014/main" id="{7882FDDB-12BA-4531-A762-4803DABD6C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874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3E5AFC0-2A60-1ECF-E971-A6152B62C4AF}"/>
              </a:ext>
            </a:extLst>
          </p:cNvPr>
          <p:cNvSpPr>
            <a:spLocks noGrp="1"/>
          </p:cNvSpPr>
          <p:nvPr>
            <p:ph idx="1"/>
          </p:nvPr>
        </p:nvSpPr>
        <p:spPr>
          <a:xfrm>
            <a:off x="7816805" y="1261641"/>
            <a:ext cx="3707137" cy="4908568"/>
          </a:xfrm>
        </p:spPr>
        <p:txBody>
          <a:bodyPr vert="horz" lIns="91440" tIns="45720" rIns="91440" bIns="45720" rtlCol="0">
            <a:normAutofit/>
          </a:bodyPr>
          <a:lstStyle/>
          <a:p>
            <a:r>
              <a:rPr lang="en-US" dirty="0" err="1">
                <a:latin typeface="Calibri"/>
                <a:ea typeface="Calibri"/>
                <a:cs typeface="Calibri"/>
              </a:rPr>
              <a:t>Heimsmarkmiðin</a:t>
            </a:r>
            <a:r>
              <a:rPr lang="en-US" dirty="0">
                <a:latin typeface="Calibri"/>
                <a:ea typeface="Calibri"/>
                <a:cs typeface="Calibri"/>
              </a:rPr>
              <a:t> og </a:t>
            </a:r>
            <a:r>
              <a:rPr lang="en-US" dirty="0" err="1">
                <a:latin typeface="Calibri"/>
                <a:ea typeface="Calibri"/>
                <a:cs typeface="Calibri"/>
              </a:rPr>
              <a:t>stefna</a:t>
            </a:r>
            <a:r>
              <a:rPr lang="en-US" dirty="0">
                <a:latin typeface="Calibri"/>
                <a:ea typeface="Calibri"/>
                <a:cs typeface="Calibri"/>
              </a:rPr>
              <a:t> Íslands</a:t>
            </a:r>
          </a:p>
          <a:p>
            <a:r>
              <a:rPr lang="en-US" dirty="0" err="1">
                <a:latin typeface="Calibri"/>
                <a:ea typeface="Calibri"/>
                <a:cs typeface="Calibri"/>
              </a:rPr>
              <a:t>Hugtakið</a:t>
            </a:r>
            <a:r>
              <a:rPr lang="en-US" dirty="0">
                <a:latin typeface="Calibri"/>
                <a:ea typeface="Calibri"/>
                <a:cs typeface="Calibri"/>
              </a:rPr>
              <a:t> “</a:t>
            </a:r>
            <a:r>
              <a:rPr lang="en-US" dirty="0" err="1">
                <a:latin typeface="Calibri"/>
                <a:ea typeface="Calibri"/>
                <a:cs typeface="Calibri"/>
              </a:rPr>
              <a:t>samfélagsþátttaka</a:t>
            </a:r>
            <a:r>
              <a:rPr lang="en-US" dirty="0">
                <a:latin typeface="Calibri"/>
                <a:ea typeface="Calibri"/>
                <a:cs typeface="Calibri"/>
              </a:rPr>
              <a:t>”</a:t>
            </a:r>
          </a:p>
          <a:p>
            <a:pPr lvl="1"/>
            <a:r>
              <a:rPr lang="en-US" dirty="0" err="1">
                <a:latin typeface="Calibri"/>
                <a:ea typeface="Calibri"/>
                <a:cs typeface="Calibri"/>
              </a:rPr>
              <a:t>Félagsauður</a:t>
            </a:r>
            <a:endParaRPr lang="en-US" dirty="0">
              <a:latin typeface="Calibri"/>
              <a:ea typeface="Calibri"/>
              <a:cs typeface="Calibri"/>
            </a:endParaRPr>
          </a:p>
          <a:p>
            <a:pPr lvl="1"/>
            <a:r>
              <a:rPr lang="en-US" dirty="0" err="1">
                <a:latin typeface="Calibri"/>
                <a:ea typeface="Calibri"/>
                <a:cs typeface="Calibri"/>
              </a:rPr>
              <a:t>Inngilding</a:t>
            </a:r>
            <a:endParaRPr lang="en-US" dirty="0">
              <a:latin typeface="Calibri"/>
              <a:ea typeface="Calibri"/>
              <a:cs typeface="Calibri"/>
            </a:endParaRPr>
          </a:p>
          <a:p>
            <a:r>
              <a:rPr lang="en-US" dirty="0" err="1">
                <a:latin typeface="Calibri"/>
                <a:ea typeface="Calibri"/>
                <a:cs typeface="Calibri"/>
              </a:rPr>
              <a:t>Almenningsbókasafnið</a:t>
            </a:r>
            <a:r>
              <a:rPr lang="en-US" dirty="0">
                <a:latin typeface="Calibri"/>
                <a:ea typeface="Calibri"/>
                <a:cs typeface="Calibri"/>
              </a:rPr>
              <a:t> </a:t>
            </a:r>
            <a:r>
              <a:rPr lang="en-US" dirty="0" err="1">
                <a:latin typeface="Calibri"/>
                <a:ea typeface="Calibri"/>
                <a:cs typeface="Calibri"/>
              </a:rPr>
              <a:t>sem</a:t>
            </a:r>
            <a:r>
              <a:rPr lang="en-US" dirty="0">
                <a:latin typeface="Calibri"/>
                <a:ea typeface="Calibri"/>
                <a:cs typeface="Calibri"/>
              </a:rPr>
              <a:t> </a:t>
            </a:r>
            <a:r>
              <a:rPr lang="en-US" dirty="0" err="1">
                <a:latin typeface="Calibri"/>
                <a:ea typeface="Calibri"/>
                <a:cs typeface="Calibri"/>
              </a:rPr>
              <a:t>samfélagsvettvangur</a:t>
            </a:r>
            <a:endParaRPr lang="en-US" dirty="0">
              <a:latin typeface="Calibri"/>
              <a:ea typeface="Calibri"/>
              <a:cs typeface="Calibri"/>
            </a:endParaRPr>
          </a:p>
          <a:p>
            <a:r>
              <a:rPr lang="en-US" dirty="0" err="1">
                <a:latin typeface="Calibri"/>
                <a:ea typeface="Calibri"/>
                <a:cs typeface="Calibri"/>
              </a:rPr>
              <a:t>Módel</a:t>
            </a:r>
            <a:r>
              <a:rPr lang="en-US" dirty="0">
                <a:latin typeface="Calibri"/>
                <a:ea typeface="Calibri"/>
                <a:cs typeface="Calibri"/>
              </a:rPr>
              <a:t> </a:t>
            </a:r>
            <a:r>
              <a:rPr lang="en-US" dirty="0" err="1">
                <a:latin typeface="Calibri"/>
                <a:ea typeface="Calibri"/>
                <a:cs typeface="Calibri"/>
              </a:rPr>
              <a:t>til</a:t>
            </a:r>
            <a:r>
              <a:rPr lang="en-US" dirty="0">
                <a:latin typeface="Calibri"/>
                <a:ea typeface="Calibri"/>
                <a:cs typeface="Calibri"/>
              </a:rPr>
              <a:t> </a:t>
            </a:r>
            <a:r>
              <a:rPr lang="en-US" dirty="0" err="1">
                <a:latin typeface="Calibri"/>
                <a:ea typeface="Calibri"/>
                <a:cs typeface="Calibri"/>
              </a:rPr>
              <a:t>flokkunar</a:t>
            </a:r>
            <a:r>
              <a:rPr lang="en-US" dirty="0">
                <a:latin typeface="Calibri"/>
                <a:ea typeface="Calibri"/>
                <a:cs typeface="Calibri"/>
              </a:rPr>
              <a:t> </a:t>
            </a:r>
            <a:r>
              <a:rPr lang="en-US" dirty="0" err="1">
                <a:latin typeface="Calibri"/>
                <a:ea typeface="Calibri"/>
                <a:cs typeface="Calibri"/>
              </a:rPr>
              <a:t>verkefna</a:t>
            </a:r>
            <a:endParaRPr lang="en-US" dirty="0">
              <a:latin typeface="Calibri"/>
              <a:ea typeface="Calibri"/>
              <a:cs typeface="Calibri"/>
            </a:endParaRPr>
          </a:p>
          <a:p>
            <a:r>
              <a:rPr lang="en-US" dirty="0" err="1">
                <a:latin typeface="Calibri"/>
                <a:ea typeface="Calibri"/>
                <a:cs typeface="Calibri"/>
              </a:rPr>
              <a:t>Helstu</a:t>
            </a:r>
            <a:r>
              <a:rPr lang="en-US" dirty="0">
                <a:latin typeface="Calibri"/>
                <a:ea typeface="Calibri"/>
                <a:cs typeface="Calibri"/>
              </a:rPr>
              <a:t> </a:t>
            </a:r>
            <a:r>
              <a:rPr lang="en-US" dirty="0" err="1">
                <a:latin typeface="Calibri"/>
                <a:ea typeface="Calibri"/>
                <a:cs typeface="Calibri"/>
              </a:rPr>
              <a:t>niðurstöður</a:t>
            </a:r>
            <a:r>
              <a:rPr lang="en-US" dirty="0">
                <a:latin typeface="Calibri"/>
                <a:ea typeface="Calibri"/>
                <a:cs typeface="Calibri"/>
              </a:rPr>
              <a:t> </a:t>
            </a:r>
            <a:r>
              <a:rPr lang="en-US" dirty="0" err="1">
                <a:latin typeface="Calibri"/>
                <a:ea typeface="Calibri"/>
                <a:cs typeface="Calibri"/>
              </a:rPr>
              <a:t>rannsóknar</a:t>
            </a:r>
            <a:endParaRPr lang="en-US" dirty="0">
              <a:latin typeface="Calibri"/>
              <a:ea typeface="Calibri"/>
              <a:cs typeface="Calibri"/>
            </a:endParaRPr>
          </a:p>
          <a:p>
            <a:pPr lvl="1"/>
            <a:r>
              <a:rPr lang="en-US" dirty="0" err="1">
                <a:latin typeface="Calibri"/>
                <a:ea typeface="Calibri"/>
                <a:cs typeface="Calibri"/>
              </a:rPr>
              <a:t>Staðan</a:t>
            </a:r>
            <a:endParaRPr lang="en-US" dirty="0">
              <a:latin typeface="Calibri"/>
              <a:ea typeface="Calibri"/>
              <a:cs typeface="Calibri"/>
            </a:endParaRPr>
          </a:p>
          <a:p>
            <a:pPr lvl="1"/>
            <a:r>
              <a:rPr lang="en-US" dirty="0" err="1">
                <a:latin typeface="Calibri"/>
                <a:ea typeface="Calibri"/>
                <a:cs typeface="Calibri"/>
              </a:rPr>
              <a:t>Helstu</a:t>
            </a:r>
            <a:r>
              <a:rPr lang="en-US" dirty="0">
                <a:latin typeface="Calibri"/>
                <a:ea typeface="Calibri"/>
                <a:cs typeface="Calibri"/>
              </a:rPr>
              <a:t> </a:t>
            </a:r>
            <a:r>
              <a:rPr lang="en-US" dirty="0" err="1">
                <a:latin typeface="Calibri"/>
                <a:ea typeface="Calibri"/>
                <a:cs typeface="Calibri"/>
              </a:rPr>
              <a:t>áskoranir</a:t>
            </a:r>
            <a:endParaRPr lang="en-US" dirty="0">
              <a:latin typeface="Calibri"/>
              <a:ea typeface="Calibri"/>
              <a:cs typeface="Calibri"/>
            </a:endParaRPr>
          </a:p>
          <a:p>
            <a:pPr lvl="1"/>
            <a:r>
              <a:rPr lang="en-US" dirty="0" err="1">
                <a:latin typeface="Calibri"/>
                <a:ea typeface="Calibri"/>
                <a:cs typeface="Calibri"/>
              </a:rPr>
              <a:t>Tækifæri</a:t>
            </a:r>
            <a:endParaRPr lang="en-US" dirty="0">
              <a:latin typeface="Calibri"/>
              <a:ea typeface="Calibri"/>
              <a:cs typeface="Calibri"/>
            </a:endParaRPr>
          </a:p>
          <a:p>
            <a:pPr marL="274320" lvl="1" indent="0">
              <a:buNone/>
            </a:pPr>
            <a:endParaRPr lang="en-US" i="0" dirty="0">
              <a:latin typeface="Calibri"/>
              <a:ea typeface="Calibri"/>
              <a:cs typeface="Calibri"/>
            </a:endParaRPr>
          </a:p>
        </p:txBody>
      </p:sp>
    </p:spTree>
    <p:extLst>
      <p:ext uri="{BB962C8B-B14F-4D97-AF65-F5344CB8AC3E}">
        <p14:creationId xmlns:p14="http://schemas.microsoft.com/office/powerpoint/2010/main" val="3693056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4A7CC8F-56A6-423D-B67A-8BA89D3EC9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B3956EBE-CC9C-413A-B3CC-751844EF8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FC8D519-5A24-4E2E-8D97-C6F37BD48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13349"/>
            <a:ext cx="12191996" cy="4305300"/>
          </a:xfrm>
          <a:prstGeom prst="rect">
            <a:avLst/>
          </a:prstGeom>
          <a:gradFill>
            <a:gsLst>
              <a:gs pos="0">
                <a:srgbClr val="000000">
                  <a:alpha val="0"/>
                </a:srgbClr>
              </a:gs>
              <a:gs pos="98780">
                <a:srgbClr val="000000">
                  <a:alpha val="66000"/>
                </a:srgbClr>
              </a:gs>
              <a:gs pos="67000">
                <a:srgbClr val="000000">
                  <a:alpha val="5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BD1C99D0-461D-4A91-81EF-CCCD798B37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590800"/>
            <a:ext cx="12191996"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7" name="Titill 6">
            <a:extLst>
              <a:ext uri="{FF2B5EF4-FFF2-40B4-BE49-F238E27FC236}">
                <a16:creationId xmlns:a16="http://schemas.microsoft.com/office/drawing/2014/main" id="{E0D9F334-E806-6113-6139-A42B379FC43D}"/>
              </a:ext>
            </a:extLst>
          </p:cNvPr>
          <p:cNvSpPr>
            <a:spLocks noGrp="1"/>
          </p:cNvSpPr>
          <p:nvPr>
            <p:ph type="title"/>
          </p:nvPr>
        </p:nvSpPr>
        <p:spPr/>
        <p:txBody>
          <a:bodyPr/>
          <a:lstStyle/>
          <a:p>
            <a:endParaRPr lang="is-IS" dirty="0"/>
          </a:p>
        </p:txBody>
      </p:sp>
      <p:pic>
        <p:nvPicPr>
          <p:cNvPr id="5" name="Staðgengill efnis 4" descr="Mynd sem inniheldur texti, skj mynd, n mer">
            <a:extLst>
              <a:ext uri="{FF2B5EF4-FFF2-40B4-BE49-F238E27FC236}">
                <a16:creationId xmlns:a16="http://schemas.microsoft.com/office/drawing/2014/main" id="{E5F99E1D-5DD9-96B0-955B-4098E52D416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2814" b="10144"/>
          <a:stretch>
            <a:fillRect/>
          </a:stretch>
        </p:blipFill>
        <p:spPr>
          <a:xfrm>
            <a:off x="20" y="-13351"/>
            <a:ext cx="12191980" cy="6871351"/>
          </a:xfrm>
          <a:prstGeom prst="rect">
            <a:avLst/>
          </a:prstGeom>
        </p:spPr>
      </p:pic>
    </p:spTree>
    <p:extLst>
      <p:ext uri="{BB962C8B-B14F-4D97-AF65-F5344CB8AC3E}">
        <p14:creationId xmlns:p14="http://schemas.microsoft.com/office/powerpoint/2010/main" val="1304172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BCF03A2E-B266-4817-B378-45B9DC3EC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ill 1">
            <a:extLst>
              <a:ext uri="{FF2B5EF4-FFF2-40B4-BE49-F238E27FC236}">
                <a16:creationId xmlns:a16="http://schemas.microsoft.com/office/drawing/2014/main" id="{DCE8E647-9E7A-951A-D3F7-B974508750CB}"/>
              </a:ext>
            </a:extLst>
          </p:cNvPr>
          <p:cNvSpPr>
            <a:spLocks noGrp="1"/>
          </p:cNvSpPr>
          <p:nvPr>
            <p:ph type="title"/>
          </p:nvPr>
        </p:nvSpPr>
        <p:spPr>
          <a:xfrm>
            <a:off x="5583720" y="681039"/>
            <a:ext cx="5770080" cy="1640521"/>
          </a:xfrm>
        </p:spPr>
        <p:txBody>
          <a:bodyPr vert="horz" lIns="91440" tIns="45720" rIns="91440" bIns="45720" rtlCol="0" anchor="b">
            <a:normAutofit/>
          </a:bodyPr>
          <a:lstStyle/>
          <a:p>
            <a:r>
              <a:rPr lang="en-US" sz="4400" dirty="0">
                <a:latin typeface="Calibri" panose="020F0502020204030204" pitchFamily="34" charset="0"/>
                <a:ea typeface="Calibri" panose="020F0502020204030204" pitchFamily="34" charset="0"/>
                <a:cs typeface="Calibri" panose="020F0502020204030204" pitchFamily="34" charset="0"/>
              </a:rPr>
              <a:t>STEFNA ÍSLANDS</a:t>
            </a:r>
            <a:br>
              <a:rPr lang="en-US" sz="4400" dirty="0"/>
            </a:br>
            <a:endParaRPr lang="en-US" sz="4400" dirty="0"/>
          </a:p>
        </p:txBody>
      </p:sp>
      <p:pic>
        <p:nvPicPr>
          <p:cNvPr id="8" name="Staðgengill efnis 7" descr="Mynd sem inniheldur texti, skj�mynd&#10;&#10;Efni búið til af gervigreind getur verið með villum.">
            <a:extLst>
              <a:ext uri="{FF2B5EF4-FFF2-40B4-BE49-F238E27FC236}">
                <a16:creationId xmlns:a16="http://schemas.microsoft.com/office/drawing/2014/main" id="{AAD489A7-FA93-25AF-F65D-1012911551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321560"/>
            <a:ext cx="3071752" cy="3071752"/>
          </a:xfrm>
          <a:prstGeom prst="rect">
            <a:avLst/>
          </a:prstGeom>
          <a:ln>
            <a:solidFill>
              <a:schemeClr val="tx1">
                <a:lumMod val="50000"/>
                <a:lumOff val="50000"/>
              </a:schemeClr>
            </a:solidFill>
          </a:ln>
        </p:spPr>
      </p:pic>
      <p:cxnSp>
        <p:nvCxnSpPr>
          <p:cNvPr id="18" name="Straight Connector 14">
            <a:extLst>
              <a:ext uri="{FF2B5EF4-FFF2-40B4-BE49-F238E27FC236}">
                <a16:creationId xmlns:a16="http://schemas.microsoft.com/office/drawing/2014/main" id="{7882FDDB-12BA-4531-A762-4803DABD6C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4815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astaðgengill 3">
            <a:extLst>
              <a:ext uri="{FF2B5EF4-FFF2-40B4-BE49-F238E27FC236}">
                <a16:creationId xmlns:a16="http://schemas.microsoft.com/office/drawing/2014/main" id="{8F073BA1-A8E3-8A6D-A4FA-094C733FDF47}"/>
              </a:ext>
            </a:extLst>
          </p:cNvPr>
          <p:cNvSpPr>
            <a:spLocks noGrp="1"/>
          </p:cNvSpPr>
          <p:nvPr>
            <p:ph type="body" sz="half" idx="2"/>
          </p:nvPr>
        </p:nvSpPr>
        <p:spPr>
          <a:xfrm>
            <a:off x="5583720" y="2672370"/>
            <a:ext cx="5770079" cy="3504591"/>
          </a:xfrm>
        </p:spPr>
        <p:txBody>
          <a:bodyPr vert="horz" lIns="91440" tIns="45720" rIns="91440" bIns="45720" rtlCol="0">
            <a:normAutofit/>
          </a:bodyPr>
          <a:lstStyle/>
          <a:p>
            <a:pPr lvl="0" indent="-228600"/>
            <a:r>
              <a:rPr lang="en-US" b="1" dirty="0" err="1">
                <a:latin typeface="Calibri" panose="020F0502020204030204" pitchFamily="34" charset="0"/>
                <a:ea typeface="Calibri" panose="020F0502020204030204" pitchFamily="34" charset="0"/>
                <a:cs typeface="Calibri" panose="020F0502020204030204" pitchFamily="34" charset="0"/>
              </a:rPr>
              <a:t>Meginmarkmið</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stjórnvalda</a:t>
            </a:r>
            <a:r>
              <a:rPr lang="en-US" b="1" dirty="0">
                <a:latin typeface="Calibri" panose="020F0502020204030204" pitchFamily="34" charset="0"/>
                <a:ea typeface="Calibri" panose="020F0502020204030204" pitchFamily="34" charset="0"/>
                <a:cs typeface="Calibri" panose="020F0502020204030204" pitchFamily="34" charset="0"/>
              </a:rPr>
              <a:t>:</a:t>
            </a:r>
          </a:p>
          <a:p>
            <a:pPr marL="342900" lvl="0" indent="-22860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Auka </a:t>
            </a:r>
            <a:r>
              <a:rPr lang="en-US" dirty="0" err="1">
                <a:latin typeface="Calibri" panose="020F0502020204030204" pitchFamily="34" charset="0"/>
                <a:ea typeface="Calibri" panose="020F0502020204030204" pitchFamily="34" charset="0"/>
                <a:cs typeface="Calibri" panose="020F0502020204030204" pitchFamily="34" charset="0"/>
              </a:rPr>
              <a:t>þekkingu</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fræðslu</a:t>
            </a:r>
            <a:r>
              <a:rPr lang="en-US" dirty="0">
                <a:latin typeface="Calibri" panose="020F0502020204030204" pitchFamily="34" charset="0"/>
                <a:ea typeface="Calibri" panose="020F0502020204030204" pitchFamily="34" charset="0"/>
                <a:cs typeface="Calibri" panose="020F0502020204030204" pitchFamily="34" charset="0"/>
              </a:rPr>
              <a:t> og </a:t>
            </a:r>
            <a:r>
              <a:rPr lang="en-US" dirty="0" err="1">
                <a:latin typeface="Calibri" panose="020F0502020204030204" pitchFamily="34" charset="0"/>
                <a:ea typeface="Calibri" panose="020F0502020204030204" pitchFamily="34" charset="0"/>
                <a:cs typeface="Calibri" panose="020F0502020204030204" pitchFamily="34" charset="0"/>
              </a:rPr>
              <a:t>samfélagslega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þátttöku</a:t>
            </a:r>
            <a:endParaRPr lang="en-US" dirty="0">
              <a:latin typeface="Calibri" panose="020F0502020204030204" pitchFamily="34" charset="0"/>
              <a:ea typeface="Calibri" panose="020F0502020204030204" pitchFamily="34" charset="0"/>
              <a:cs typeface="Calibri" panose="020F0502020204030204" pitchFamily="34" charset="0"/>
            </a:endParaRPr>
          </a:p>
          <a:p>
            <a:pPr marL="342900" lvl="0" indent="-228600">
              <a:buFont typeface="+mj-lt"/>
              <a:buAutoNum type="arabicPeriod"/>
            </a:pPr>
            <a:r>
              <a:rPr lang="en-US" dirty="0" err="1">
                <a:latin typeface="Calibri" panose="020F0502020204030204" pitchFamily="34" charset="0"/>
                <a:ea typeface="Calibri" panose="020F0502020204030204" pitchFamily="34" charset="0"/>
                <a:cs typeface="Calibri" panose="020F0502020204030204" pitchFamily="34" charset="0"/>
              </a:rPr>
              <a:t>Efla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samvinnu</a:t>
            </a:r>
            <a:r>
              <a:rPr lang="en-US" dirty="0">
                <a:latin typeface="Calibri" panose="020F0502020204030204" pitchFamily="34" charset="0"/>
                <a:ea typeface="Calibri" panose="020F0502020204030204" pitchFamily="34" charset="0"/>
                <a:cs typeface="Calibri" panose="020F0502020204030204" pitchFamily="34" charset="0"/>
              </a:rPr>
              <a:t> og </a:t>
            </a:r>
            <a:r>
              <a:rPr lang="en-US" dirty="0" err="1">
                <a:latin typeface="Calibri" panose="020F0502020204030204" pitchFamily="34" charset="0"/>
                <a:ea typeface="Calibri" panose="020F0502020204030204" pitchFamily="34" charset="0"/>
                <a:cs typeface="Calibri" panose="020F0502020204030204" pitchFamily="34" charset="0"/>
              </a:rPr>
              <a:t>samhæfingu</a:t>
            </a:r>
            <a:r>
              <a:rPr lang="en-US" dirty="0">
                <a:latin typeface="Calibri" panose="020F0502020204030204" pitchFamily="34" charset="0"/>
                <a:ea typeface="Calibri" panose="020F0502020204030204" pitchFamily="34" charset="0"/>
                <a:cs typeface="Calibri" panose="020F0502020204030204" pitchFamily="34" charset="0"/>
              </a:rPr>
              <a:t>.</a:t>
            </a:r>
          </a:p>
          <a:p>
            <a:pPr marL="342900" lvl="0" indent="-228600">
              <a:buFont typeface="+mj-lt"/>
              <a:buAutoNum type="arabicPeriod"/>
            </a:pPr>
            <a:r>
              <a:rPr lang="en-US" dirty="0" err="1">
                <a:latin typeface="Calibri" panose="020F0502020204030204" pitchFamily="34" charset="0"/>
                <a:ea typeface="Calibri" panose="020F0502020204030204" pitchFamily="34" charset="0"/>
                <a:cs typeface="Calibri" panose="020F0502020204030204" pitchFamily="34" charset="0"/>
              </a:rPr>
              <a:t>Þróa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heildstætt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áhrifamat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stefnumótunar</a:t>
            </a:r>
            <a:r>
              <a:rPr lang="en-US" dirty="0">
                <a:latin typeface="Calibri" panose="020F0502020204030204" pitchFamily="34" charset="0"/>
                <a:ea typeface="Calibri" panose="020F0502020204030204" pitchFamily="34" charset="0"/>
                <a:cs typeface="Calibri" panose="020F0502020204030204" pitchFamily="34" charset="0"/>
              </a:rPr>
              <a:t> og </a:t>
            </a:r>
            <a:r>
              <a:rPr lang="en-US" dirty="0" err="1">
                <a:latin typeface="Calibri" panose="020F0502020204030204" pitchFamily="34" charset="0"/>
                <a:ea typeface="Calibri" panose="020F0502020204030204" pitchFamily="34" charset="0"/>
                <a:cs typeface="Calibri" panose="020F0502020204030204" pitchFamily="34" charset="0"/>
              </a:rPr>
              <a:t>innleiða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velsældaráherslur</a:t>
            </a:r>
            <a:r>
              <a:rPr lang="en-US" dirty="0">
                <a:latin typeface="Calibri" panose="020F0502020204030204" pitchFamily="34" charset="0"/>
                <a:ea typeface="Calibri" panose="020F0502020204030204" pitchFamily="34" charset="0"/>
                <a:cs typeface="Calibri" panose="020F0502020204030204" pitchFamily="34" charset="0"/>
              </a:rPr>
              <a:t> í </a:t>
            </a:r>
            <a:r>
              <a:rPr lang="en-US" dirty="0" err="1">
                <a:latin typeface="Calibri" panose="020F0502020204030204" pitchFamily="34" charset="0"/>
                <a:ea typeface="Calibri" panose="020F0502020204030204" pitchFamily="34" charset="0"/>
                <a:cs typeface="Calibri" panose="020F0502020204030204" pitchFamily="34" charset="0"/>
              </a:rPr>
              <a:t>alla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áætlanagerð</a:t>
            </a:r>
            <a:r>
              <a:rPr lang="en-US" dirty="0">
                <a:latin typeface="Calibri" panose="020F0502020204030204" pitchFamily="34" charset="0"/>
                <a:ea typeface="Calibri" panose="020F0502020204030204" pitchFamily="34" charset="0"/>
                <a:cs typeface="Calibri" panose="020F0502020204030204" pitchFamily="34" charset="0"/>
              </a:rPr>
              <a:t>.</a:t>
            </a:r>
          </a:p>
          <a:p>
            <a:pPr marL="342900" lvl="0" indent="-228600">
              <a:buFont typeface="+mj-lt"/>
              <a:buAutoNum type="arabicPeriod"/>
            </a:pPr>
            <a:r>
              <a:rPr lang="en-US" dirty="0" err="1">
                <a:latin typeface="Calibri" panose="020F0502020204030204" pitchFamily="34" charset="0"/>
                <a:ea typeface="Calibri" panose="020F0502020204030204" pitchFamily="34" charset="0"/>
                <a:cs typeface="Calibri" panose="020F0502020204030204" pitchFamily="34" charset="0"/>
              </a:rPr>
              <a:t>Stuðla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að</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hnattrænni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ábyrgð</a:t>
            </a:r>
            <a:r>
              <a:rPr lang="en-US" dirty="0">
                <a:latin typeface="Calibri" panose="020F0502020204030204" pitchFamily="34" charset="0"/>
                <a:ea typeface="Calibri" panose="020F0502020204030204" pitchFamily="34" charset="0"/>
                <a:cs typeface="Calibri" panose="020F0502020204030204" pitchFamily="34" charset="0"/>
              </a:rPr>
              <a:t> og </a:t>
            </a:r>
            <a:r>
              <a:rPr lang="en-US" dirty="0" err="1">
                <a:latin typeface="Calibri" panose="020F0502020204030204" pitchFamily="34" charset="0"/>
                <a:ea typeface="Calibri" panose="020F0502020204030204" pitchFamily="34" charset="0"/>
                <a:cs typeface="Calibri" panose="020F0502020204030204" pitchFamily="34" charset="0"/>
              </a:rPr>
              <a:t>draga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úr</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neikvæðum</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smitáhrifum</a:t>
            </a:r>
            <a:r>
              <a:rPr lang="en-US" dirty="0">
                <a:latin typeface="Calibri" panose="020F0502020204030204" pitchFamily="34" charset="0"/>
                <a:ea typeface="Calibri" panose="020F0502020204030204" pitchFamily="34" charset="0"/>
                <a:cs typeface="Calibri" panose="020F0502020204030204" pitchFamily="34" charset="0"/>
              </a:rPr>
              <a:t>.</a:t>
            </a:r>
          </a:p>
          <a:p>
            <a:pPr indent="-228600"/>
            <a:endParaRPr lang="en-US" dirty="0"/>
          </a:p>
        </p:txBody>
      </p:sp>
    </p:spTree>
    <p:extLst>
      <p:ext uri="{BB962C8B-B14F-4D97-AF65-F5344CB8AC3E}">
        <p14:creationId xmlns:p14="http://schemas.microsoft.com/office/powerpoint/2010/main" val="8501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4C7F5-3270-B43B-332F-1B0D45386CFE}"/>
              </a:ext>
            </a:extLst>
          </p:cNvPr>
          <p:cNvSpPr>
            <a:spLocks noGrp="1"/>
          </p:cNvSpPr>
          <p:nvPr>
            <p:ph type="title"/>
          </p:nvPr>
        </p:nvSpPr>
        <p:spPr>
          <a:xfrm>
            <a:off x="839789" y="457200"/>
            <a:ext cx="3917562" cy="1701800"/>
          </a:xfrm>
        </p:spPr>
        <p:txBody>
          <a:bodyPr>
            <a:normAutofit fontScale="90000"/>
          </a:bodyPr>
          <a:lstStyle/>
          <a:p>
            <a:r>
              <a:rPr lang="is-IS" sz="4000" dirty="0">
                <a:latin typeface="Calibri" panose="020F0502020204030204" pitchFamily="34" charset="0"/>
                <a:cs typeface="Calibri" panose="020F0502020204030204" pitchFamily="34" charset="0"/>
              </a:rPr>
              <a:t>Hvað er samfélagsþátttaka?</a:t>
            </a:r>
            <a:br>
              <a:rPr lang="is-IS" dirty="0"/>
            </a:br>
            <a:endParaRPr lang="is-IS" dirty="0"/>
          </a:p>
        </p:txBody>
      </p:sp>
      <p:sp>
        <p:nvSpPr>
          <p:cNvPr id="3" name="Content Placeholder 2">
            <a:extLst>
              <a:ext uri="{FF2B5EF4-FFF2-40B4-BE49-F238E27FC236}">
                <a16:creationId xmlns:a16="http://schemas.microsoft.com/office/drawing/2014/main" id="{03DF36FA-70F0-876F-3202-2443D112DD89}"/>
              </a:ext>
            </a:extLst>
          </p:cNvPr>
          <p:cNvSpPr>
            <a:spLocks noGrp="1"/>
          </p:cNvSpPr>
          <p:nvPr>
            <p:ph idx="1"/>
          </p:nvPr>
        </p:nvSpPr>
        <p:spPr/>
        <p:txBody>
          <a:bodyPr/>
          <a:lstStyle/>
          <a:p>
            <a:pPr marL="0" indent="0">
              <a:buNone/>
            </a:pPr>
            <a:br>
              <a:rPr lang="is-IS" sz="1800" dirty="0">
                <a:effectLst/>
                <a:latin typeface="Calibri" panose="020F0502020204030204" pitchFamily="34" charset="0"/>
                <a:ea typeface="Times New Roman" panose="02020603050405020304" pitchFamily="18" charset="0"/>
                <a:cs typeface="Times New Roman" panose="02020603050405020304" pitchFamily="18" charset="0"/>
              </a:rPr>
            </a:br>
            <a:endParaRPr lang="is-IS" sz="1800" dirty="0"/>
          </a:p>
        </p:txBody>
      </p:sp>
      <p:sp>
        <p:nvSpPr>
          <p:cNvPr id="4" name="Text Placeholder 3">
            <a:extLst>
              <a:ext uri="{FF2B5EF4-FFF2-40B4-BE49-F238E27FC236}">
                <a16:creationId xmlns:a16="http://schemas.microsoft.com/office/drawing/2014/main" id="{344693CD-30E6-B3C0-A62A-73BE6FADB4C4}"/>
              </a:ext>
            </a:extLst>
          </p:cNvPr>
          <p:cNvSpPr>
            <a:spLocks noGrp="1"/>
          </p:cNvSpPr>
          <p:nvPr>
            <p:ph type="body" sz="half" idx="2"/>
          </p:nvPr>
        </p:nvSpPr>
        <p:spPr/>
        <p:txBody>
          <a:bodyPr>
            <a:normAutofit lnSpcReduction="10000"/>
          </a:bodyPr>
          <a:lstStyle/>
          <a:p>
            <a:r>
              <a:rPr lang="is-IS" sz="2400" dirty="0">
                <a:effectLst/>
                <a:latin typeface="Calibri" panose="020F0502020204030204" pitchFamily="34" charset="0"/>
                <a:ea typeface="Times New Roman" panose="02020603050405020304" pitchFamily="18" charset="0"/>
                <a:cs typeface="Calibri" panose="020F0502020204030204" pitchFamily="34" charset="0"/>
              </a:rPr>
              <a:t>Þegar einhver eða einhverjir sem eru hluti af ákveðnu samfélagi taka þátt í athöfnum eða viðburðum sem bjóða upp á samskipti, oft í ákveðnu sameiginlegu rými</a:t>
            </a:r>
          </a:p>
          <a:p>
            <a:r>
              <a:rPr lang="is-IS" sz="1600" dirty="0">
                <a:effectLst/>
                <a:latin typeface="Calibri" panose="020F0502020204030204" pitchFamily="34" charset="0"/>
                <a:ea typeface="Times New Roman" panose="02020603050405020304" pitchFamily="18" charset="0"/>
                <a:cs typeface="Calibri" panose="020F0502020204030204" pitchFamily="34" charset="0"/>
              </a:rPr>
              <a:t>(</a:t>
            </a:r>
            <a:r>
              <a:rPr lang="is-IS" sz="1600" dirty="0" err="1">
                <a:effectLst/>
                <a:latin typeface="Calibri" panose="020F0502020204030204" pitchFamily="34" charset="0"/>
                <a:ea typeface="Times New Roman" panose="02020603050405020304" pitchFamily="18" charset="0"/>
                <a:cs typeface="Calibri" panose="020F0502020204030204" pitchFamily="34" charset="0"/>
              </a:rPr>
              <a:t>Levasseur</a:t>
            </a:r>
            <a:r>
              <a:rPr lang="is-IS" sz="1600" dirty="0">
                <a:effectLst/>
                <a:latin typeface="Calibri" panose="020F0502020204030204" pitchFamily="34" charset="0"/>
                <a:ea typeface="Times New Roman" panose="02020603050405020304" pitchFamily="18" charset="0"/>
                <a:cs typeface="Calibri" panose="020F0502020204030204" pitchFamily="34" charset="0"/>
              </a:rPr>
              <a:t> o.fl., 2010; </a:t>
            </a:r>
            <a:r>
              <a:rPr lang="is-IS" sz="1600" dirty="0" err="1">
                <a:effectLst/>
                <a:latin typeface="Calibri" panose="020F0502020204030204" pitchFamily="34" charset="0"/>
                <a:ea typeface="Times New Roman" panose="02020603050405020304" pitchFamily="18" charset="0"/>
                <a:cs typeface="Calibri" panose="020F0502020204030204" pitchFamily="34" charset="0"/>
              </a:rPr>
              <a:t>Levasseur</a:t>
            </a:r>
            <a:r>
              <a:rPr lang="is-IS" sz="1600" dirty="0">
                <a:effectLst/>
                <a:latin typeface="Calibri" panose="020F0502020204030204" pitchFamily="34" charset="0"/>
                <a:ea typeface="Times New Roman" panose="02020603050405020304" pitchFamily="18" charset="0"/>
                <a:cs typeface="Calibri" panose="020F0502020204030204" pitchFamily="34" charset="0"/>
              </a:rPr>
              <a:t> o.fl., 2022)</a:t>
            </a:r>
            <a:endParaRPr lang="is-IS" dirty="0">
              <a:latin typeface="Calibri" panose="020F0502020204030204" pitchFamily="34" charset="0"/>
              <a:cs typeface="Calibri" panose="020F0502020204030204" pitchFamily="34" charset="0"/>
            </a:endParaRPr>
          </a:p>
        </p:txBody>
      </p:sp>
      <p:pic>
        <p:nvPicPr>
          <p:cNvPr id="10" name="Picture 9" descr="Hópur af fólki tekur þátt í fjölskyldujóga">
            <a:extLst>
              <a:ext uri="{FF2B5EF4-FFF2-40B4-BE49-F238E27FC236}">
                <a16:creationId xmlns:a16="http://schemas.microsoft.com/office/drawing/2014/main" id="{D608BB2B-8FC9-0CEF-034B-1F67358062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199" y="344737"/>
            <a:ext cx="6168525" cy="6168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51813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20D6D-4A60-FC0F-D00C-63A2B4815E91}"/>
              </a:ext>
            </a:extLst>
          </p:cNvPr>
          <p:cNvSpPr>
            <a:spLocks noGrp="1"/>
          </p:cNvSpPr>
          <p:nvPr>
            <p:ph type="title"/>
          </p:nvPr>
        </p:nvSpPr>
        <p:spPr/>
        <p:txBody>
          <a:bodyPr/>
          <a:lstStyle/>
          <a:p>
            <a:r>
              <a:rPr lang="is-IS" dirty="0">
                <a:latin typeface="Calibri" panose="020F0502020204030204" pitchFamily="34" charset="0"/>
                <a:ea typeface="Calibri" panose="020F0502020204030204" pitchFamily="34" charset="0"/>
                <a:cs typeface="Calibri" panose="020F0502020204030204" pitchFamily="34" charset="0"/>
              </a:rPr>
              <a:t>Af hverju samfélagsþátttaka?</a:t>
            </a:r>
          </a:p>
        </p:txBody>
      </p:sp>
      <p:sp>
        <p:nvSpPr>
          <p:cNvPr id="3" name="Content Placeholder 2">
            <a:extLst>
              <a:ext uri="{FF2B5EF4-FFF2-40B4-BE49-F238E27FC236}">
                <a16:creationId xmlns:a16="http://schemas.microsoft.com/office/drawing/2014/main" id="{D8803EFF-50B9-1CE1-FB5B-E12A9100B861}"/>
              </a:ext>
            </a:extLst>
          </p:cNvPr>
          <p:cNvSpPr>
            <a:spLocks noGrp="1"/>
          </p:cNvSpPr>
          <p:nvPr>
            <p:ph idx="1"/>
          </p:nvPr>
        </p:nvSpPr>
        <p:spPr>
          <a:xfrm>
            <a:off x="838200" y="2498333"/>
            <a:ext cx="10515600" cy="3525537"/>
          </a:xfrm>
        </p:spPr>
        <p:txBody>
          <a:bodyPr vert="horz" lIns="91440" tIns="45720" rIns="91440" bIns="45720" rtlCol="0" anchor="t">
            <a:normAutofit/>
          </a:bodyPr>
          <a:lstStyle/>
          <a:p>
            <a:r>
              <a:rPr lang="is-IS" sz="2400" dirty="0">
                <a:latin typeface="Calibri" panose="020F0502020204030204" pitchFamily="34" charset="0"/>
                <a:cs typeface="Calibri" panose="020F0502020204030204" pitchFamily="34" charset="0"/>
              </a:rPr>
              <a:t>Eykur félagsfærni</a:t>
            </a:r>
          </a:p>
          <a:p>
            <a:r>
              <a:rPr lang="is-IS" sz="2400" dirty="0">
                <a:latin typeface="Calibri"/>
                <a:ea typeface="Calibri"/>
                <a:cs typeface="Calibri"/>
              </a:rPr>
              <a:t>Ýtir undir jákvæða félagslega hegðun </a:t>
            </a:r>
          </a:p>
          <a:p>
            <a:r>
              <a:rPr lang="is-IS" sz="2400" dirty="0">
                <a:latin typeface="Calibri" panose="020F0502020204030204" pitchFamily="34" charset="0"/>
                <a:cs typeface="Calibri" panose="020F0502020204030204" pitchFamily="34" charset="0"/>
              </a:rPr>
              <a:t>Hefur jákvæð áhrif á heilsu og líðan</a:t>
            </a:r>
          </a:p>
          <a:p>
            <a:r>
              <a:rPr lang="is-IS" sz="2400" dirty="0">
                <a:latin typeface="Calibri"/>
                <a:ea typeface="Calibri"/>
                <a:cs typeface="Calibri"/>
              </a:rPr>
              <a:t>Dregur úr einangrun og einsemd</a:t>
            </a:r>
          </a:p>
          <a:p>
            <a:r>
              <a:rPr lang="is-IS" sz="2400" dirty="0">
                <a:latin typeface="Calibri" panose="020F0502020204030204" pitchFamily="34" charset="0"/>
                <a:cs typeface="Calibri" panose="020F0502020204030204" pitchFamily="34" charset="0"/>
              </a:rPr>
              <a:t>Fær fleiri til að láta gott af sér leiða samfélaginu til góða</a:t>
            </a:r>
          </a:p>
          <a:p>
            <a:r>
              <a:rPr lang="is-IS" sz="2400" dirty="0">
                <a:latin typeface="Calibri" panose="020F0502020204030204" pitchFamily="34" charset="0"/>
                <a:cs typeface="Calibri" panose="020F0502020204030204" pitchFamily="34" charset="0"/>
              </a:rPr>
              <a:t>Sparar fjármuni (minnkar kostnað samfélagsins þegar kemur að heilsu og velferð)</a:t>
            </a:r>
          </a:p>
          <a:p>
            <a:pPr marL="0" indent="0">
              <a:buNone/>
            </a:pPr>
            <a:endParaRPr lang="is-I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1852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CF03A2E-B266-4817-B378-45B9DC3EC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220D6D-4A60-FC0F-D00C-63A2B4815E91}"/>
              </a:ext>
            </a:extLst>
          </p:cNvPr>
          <p:cNvSpPr>
            <a:spLocks noGrp="1"/>
          </p:cNvSpPr>
          <p:nvPr>
            <p:ph type="title"/>
          </p:nvPr>
        </p:nvSpPr>
        <p:spPr>
          <a:xfrm>
            <a:off x="5583720" y="681039"/>
            <a:ext cx="5770080" cy="1640521"/>
          </a:xfrm>
        </p:spPr>
        <p:txBody>
          <a:bodyPr>
            <a:normAutofit/>
          </a:bodyPr>
          <a:lstStyle/>
          <a:p>
            <a:r>
              <a:rPr lang="is-IS" dirty="0">
                <a:latin typeface="Calibri" panose="020F0502020204030204" pitchFamily="34" charset="0"/>
                <a:cs typeface="Calibri" panose="020F0502020204030204" pitchFamily="34" charset="0"/>
              </a:rPr>
              <a:t>Félagsauður</a:t>
            </a:r>
          </a:p>
        </p:txBody>
      </p:sp>
      <p:cxnSp>
        <p:nvCxnSpPr>
          <p:cNvPr id="19" name="Straight Connector 18">
            <a:extLst>
              <a:ext uri="{FF2B5EF4-FFF2-40B4-BE49-F238E27FC236}">
                <a16:creationId xmlns:a16="http://schemas.microsoft.com/office/drawing/2014/main" id="{7882FDDB-12BA-4531-A762-4803DABD6C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4815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8803EFF-50B9-1CE1-FB5B-E12A9100B861}"/>
              </a:ext>
            </a:extLst>
          </p:cNvPr>
          <p:cNvSpPr>
            <a:spLocks noGrp="1"/>
          </p:cNvSpPr>
          <p:nvPr>
            <p:ph idx="1"/>
          </p:nvPr>
        </p:nvSpPr>
        <p:spPr>
          <a:xfrm>
            <a:off x="5583720" y="2672370"/>
            <a:ext cx="5770079" cy="3504591"/>
          </a:xfrm>
        </p:spPr>
        <p:txBody>
          <a:bodyPr vert="horz" lIns="91440" tIns="45720" rIns="91440" bIns="45720" rtlCol="0" anchor="t">
            <a:normAutofit/>
          </a:bodyPr>
          <a:lstStyle/>
          <a:p>
            <a:pPr marL="0" indent="0">
              <a:lnSpc>
                <a:spcPct val="100000"/>
              </a:lnSpc>
              <a:buNone/>
            </a:pPr>
            <a:r>
              <a:rPr lang="is-IS" sz="1700" dirty="0">
                <a:latin typeface="Calibri"/>
                <a:ea typeface="Calibri"/>
                <a:cs typeface="Calibri"/>
              </a:rPr>
              <a:t>Gildi eða verðmæti sem felast í tengslum á milli fólks þar sem einstaklingar upplifa sig sem þátttakendur og bera traust til hvers annars</a:t>
            </a:r>
            <a:endParaRPr lang="is-IS" sz="1700" dirty="0">
              <a:latin typeface="Calibri" panose="020F0502020204030204" pitchFamily="34" charset="0"/>
              <a:cs typeface="Calibri" panose="020F0502020204030204" pitchFamily="34" charset="0"/>
            </a:endParaRPr>
          </a:p>
          <a:p>
            <a:pPr>
              <a:lnSpc>
                <a:spcPct val="100000"/>
              </a:lnSpc>
            </a:pPr>
            <a:r>
              <a:rPr lang="is-IS" sz="1700" dirty="0">
                <a:latin typeface="Calibri" panose="020F0502020204030204" pitchFamily="34" charset="0"/>
                <a:cs typeface="Calibri" panose="020F0502020204030204" pitchFamily="34" charset="0"/>
              </a:rPr>
              <a:t>Að bera traust til þeirra sem við þekkjum eða könnumst við</a:t>
            </a:r>
          </a:p>
          <a:p>
            <a:pPr>
              <a:lnSpc>
                <a:spcPct val="100000"/>
              </a:lnSpc>
            </a:pPr>
            <a:r>
              <a:rPr lang="is-IS" sz="1700" dirty="0">
                <a:latin typeface="Calibri" panose="020F0502020204030204" pitchFamily="34" charset="0"/>
                <a:cs typeface="Calibri" panose="020F0502020204030204" pitchFamily="34" charset="0"/>
              </a:rPr>
              <a:t>Að bera traust til þeirra sem við þekkjum ekki eða takmarkað</a:t>
            </a:r>
          </a:p>
          <a:p>
            <a:pPr>
              <a:lnSpc>
                <a:spcPct val="100000"/>
              </a:lnSpc>
            </a:pPr>
            <a:endParaRPr lang="is-IS" sz="1700" dirty="0">
              <a:latin typeface="Calibri" panose="020F0502020204030204" pitchFamily="34" charset="0"/>
              <a:cs typeface="Calibri" panose="020F0502020204030204" pitchFamily="34" charset="0"/>
            </a:endParaRPr>
          </a:p>
          <a:p>
            <a:pPr marL="0" indent="0">
              <a:lnSpc>
                <a:spcPct val="100000"/>
              </a:lnSpc>
              <a:buNone/>
            </a:pPr>
            <a:r>
              <a:rPr lang="is-IS" sz="2400" b="1" dirty="0">
                <a:effectLst/>
                <a:latin typeface="Calibri" panose="020F0502020204030204" pitchFamily="34" charset="0"/>
                <a:ea typeface="Times New Roman" panose="02020603050405020304" pitchFamily="18" charset="0"/>
                <a:cs typeface="Calibri" panose="020F0502020204030204" pitchFamily="34" charset="0"/>
              </a:rPr>
              <a:t>Félagsauður getur aukið samheldni og samtakamátt, styrkt lýðræðið, bætt almenna heilsu, vellíðan og aukið hagvöxt</a:t>
            </a:r>
            <a:endParaRPr lang="is-IS" sz="2400" b="1" dirty="0">
              <a:latin typeface="Calibri" panose="020F0502020204030204" pitchFamily="34" charset="0"/>
              <a:cs typeface="Calibri" panose="020F0502020204030204" pitchFamily="34" charset="0"/>
            </a:endParaRPr>
          </a:p>
        </p:txBody>
      </p:sp>
      <p:pic>
        <p:nvPicPr>
          <p:cNvPr id="7" name="Mynd 6" descr="Group of friends dining outdoors">
            <a:extLst>
              <a:ext uri="{FF2B5EF4-FFF2-40B4-BE49-F238E27FC236}">
                <a16:creationId xmlns:a16="http://schemas.microsoft.com/office/drawing/2014/main" id="{45EB9C2F-BD7C-7A5F-2CA4-9BA3D088A3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054" y="929295"/>
            <a:ext cx="2636045" cy="1757363"/>
          </a:xfrm>
          <a:prstGeom prst="rect">
            <a:avLst/>
          </a:prstGeom>
          <a:ln>
            <a:solidFill>
              <a:schemeClr val="tx1"/>
            </a:solidFill>
          </a:ln>
        </p:spPr>
      </p:pic>
      <p:pic>
        <p:nvPicPr>
          <p:cNvPr id="9" name="Mynd 8" descr="Mynd sem inniheldur fatna�ur, einstaklingur, str�kur, sm�barn&#10;&#10;Efni búið til af gervigreind getur verið með villum.">
            <a:extLst>
              <a:ext uri="{FF2B5EF4-FFF2-40B4-BE49-F238E27FC236}">
                <a16:creationId xmlns:a16="http://schemas.microsoft.com/office/drawing/2014/main" id="{61188EA2-6BE9-44CB-D026-0F1D2EB71D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113" y="3429000"/>
            <a:ext cx="2656986" cy="2499705"/>
          </a:xfrm>
          <a:prstGeom prst="rect">
            <a:avLst/>
          </a:prstGeom>
          <a:ln>
            <a:solidFill>
              <a:schemeClr val="tx1"/>
            </a:solidFill>
          </a:ln>
        </p:spPr>
      </p:pic>
      <p:pic>
        <p:nvPicPr>
          <p:cNvPr id="6" name="Mynd 5">
            <a:extLst>
              <a:ext uri="{FF2B5EF4-FFF2-40B4-BE49-F238E27FC236}">
                <a16:creationId xmlns:a16="http://schemas.microsoft.com/office/drawing/2014/main" id="{2198F391-8408-3B95-4B59-559ACF776EDD}"/>
              </a:ext>
            </a:extLst>
          </p:cNvPr>
          <p:cNvPicPr>
            <a:picLocks noChangeAspect="1"/>
          </p:cNvPicPr>
          <p:nvPr/>
        </p:nvPicPr>
        <p:blipFill>
          <a:blip r:embed="rId5"/>
          <a:stretch>
            <a:fillRect/>
          </a:stretch>
        </p:blipFill>
        <p:spPr>
          <a:xfrm>
            <a:off x="10468655" y="268612"/>
            <a:ext cx="1334581" cy="2052948"/>
          </a:xfrm>
          <a:prstGeom prst="rect">
            <a:avLst/>
          </a:prstGeom>
          <a:ln>
            <a:solidFill>
              <a:schemeClr val="tx1"/>
            </a:solidFill>
          </a:ln>
        </p:spPr>
      </p:pic>
    </p:spTree>
    <p:extLst>
      <p:ext uri="{BB962C8B-B14F-4D97-AF65-F5344CB8AC3E}">
        <p14:creationId xmlns:p14="http://schemas.microsoft.com/office/powerpoint/2010/main" val="2924676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CF03A2E-B266-4817-B378-45B9DC3EC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220D6D-4A60-FC0F-D00C-63A2B4815E91}"/>
              </a:ext>
            </a:extLst>
          </p:cNvPr>
          <p:cNvSpPr>
            <a:spLocks noGrp="1"/>
          </p:cNvSpPr>
          <p:nvPr>
            <p:ph type="title"/>
          </p:nvPr>
        </p:nvSpPr>
        <p:spPr>
          <a:xfrm>
            <a:off x="5583720" y="681039"/>
            <a:ext cx="5770080" cy="1640521"/>
          </a:xfrm>
        </p:spPr>
        <p:txBody>
          <a:bodyPr>
            <a:normAutofit/>
          </a:bodyPr>
          <a:lstStyle/>
          <a:p>
            <a:r>
              <a:rPr lang="is-IS" dirty="0">
                <a:latin typeface="Calibri" panose="020F0502020204030204" pitchFamily="34" charset="0"/>
                <a:cs typeface="Calibri" panose="020F0502020204030204" pitchFamily="34" charset="0"/>
              </a:rPr>
              <a:t>Inngilding</a:t>
            </a:r>
          </a:p>
        </p:txBody>
      </p:sp>
      <p:cxnSp>
        <p:nvCxnSpPr>
          <p:cNvPr id="26" name="Straight Connector 25">
            <a:extLst>
              <a:ext uri="{FF2B5EF4-FFF2-40B4-BE49-F238E27FC236}">
                <a16:creationId xmlns:a16="http://schemas.microsoft.com/office/drawing/2014/main" id="{7882FDDB-12BA-4531-A762-4803DABD6C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4815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8803EFF-50B9-1CE1-FB5B-E12A9100B861}"/>
              </a:ext>
            </a:extLst>
          </p:cNvPr>
          <p:cNvSpPr>
            <a:spLocks noGrp="1"/>
          </p:cNvSpPr>
          <p:nvPr>
            <p:ph idx="1"/>
          </p:nvPr>
        </p:nvSpPr>
        <p:spPr>
          <a:xfrm>
            <a:off x="5583720" y="2655584"/>
            <a:ext cx="5960578" cy="3732516"/>
          </a:xfrm>
        </p:spPr>
        <p:txBody>
          <a:bodyPr vert="horz" lIns="91440" tIns="45720" rIns="91440" bIns="45720" rtlCol="0" anchor="t">
            <a:normAutofit/>
          </a:bodyPr>
          <a:lstStyle/>
          <a:p>
            <a:pPr marL="0" indent="0">
              <a:lnSpc>
                <a:spcPct val="100000"/>
              </a:lnSpc>
              <a:buNone/>
            </a:pPr>
            <a:r>
              <a:rPr lang="is-IS" sz="2200" dirty="0">
                <a:latin typeface="Calibri" panose="020F0502020204030204" pitchFamily="34" charset="0"/>
                <a:cs typeface="Calibri" panose="020F0502020204030204" pitchFamily="34" charset="0"/>
              </a:rPr>
              <a:t>„Inngilding er mælanlegt markmið um þátttöku allra í því sem samfélag hefur upp á að bjóða í menntun, atvinnumöguleikum, lýðheilsu, opinberri stjórnsýslu, menningu og íbúalýðræði.“</a:t>
            </a:r>
          </a:p>
          <a:p>
            <a:pPr marL="0" indent="0">
              <a:lnSpc>
                <a:spcPct val="100000"/>
              </a:lnSpc>
              <a:buNone/>
            </a:pPr>
            <a:r>
              <a:rPr lang="is-IS" sz="1800" dirty="0" err="1">
                <a:latin typeface="Calibri" panose="020F0502020204030204" pitchFamily="34" charset="0"/>
                <a:cs typeface="Calibri" panose="020F0502020204030204" pitchFamily="34" charset="0"/>
              </a:rPr>
              <a:t>Sabine</a:t>
            </a:r>
            <a:r>
              <a:rPr lang="is-IS" sz="1800" dirty="0">
                <a:latin typeface="Calibri" panose="020F0502020204030204" pitchFamily="34" charset="0"/>
                <a:cs typeface="Calibri" panose="020F0502020204030204" pitchFamily="34" charset="0"/>
              </a:rPr>
              <a:t> </a:t>
            </a:r>
            <a:r>
              <a:rPr lang="is-IS" sz="1800" dirty="0" err="1">
                <a:latin typeface="Calibri" panose="020F0502020204030204" pitchFamily="34" charset="0"/>
                <a:cs typeface="Calibri" panose="020F0502020204030204" pitchFamily="34" charset="0"/>
              </a:rPr>
              <a:t>Leskopf</a:t>
            </a:r>
            <a:r>
              <a:rPr lang="is-IS" sz="1800" dirty="0">
                <a:latin typeface="Calibri" panose="020F0502020204030204" pitchFamily="34" charset="0"/>
                <a:cs typeface="Calibri" panose="020F0502020204030204" pitchFamily="34" charset="0"/>
              </a:rPr>
              <a:t> (2022)</a:t>
            </a:r>
          </a:p>
          <a:p>
            <a:pPr marL="0" indent="0">
              <a:lnSpc>
                <a:spcPct val="100000"/>
              </a:lnSpc>
              <a:buNone/>
            </a:pPr>
            <a:endParaRPr lang="is-IS" sz="2200" dirty="0">
              <a:latin typeface="Calibri" panose="020F0502020204030204" pitchFamily="34" charset="0"/>
              <a:cs typeface="Calibri" panose="020F0502020204030204" pitchFamily="34" charset="0"/>
            </a:endParaRPr>
          </a:p>
          <a:p>
            <a:pPr marL="0" indent="0">
              <a:lnSpc>
                <a:spcPct val="100000"/>
              </a:lnSpc>
              <a:buNone/>
            </a:pPr>
            <a:endParaRPr lang="is-IS" sz="2200" b="1" dirty="0">
              <a:latin typeface="Calibri" panose="020F0502020204030204" pitchFamily="34" charset="0"/>
              <a:cs typeface="Calibri" panose="020F0502020204030204" pitchFamily="34" charset="0"/>
            </a:endParaRPr>
          </a:p>
          <a:p>
            <a:pPr marL="0" indent="0">
              <a:lnSpc>
                <a:spcPct val="100000"/>
              </a:lnSpc>
              <a:buNone/>
            </a:pPr>
            <a:endParaRPr lang="is-IS" sz="2200" dirty="0">
              <a:latin typeface="Calibri" panose="020F0502020204030204" pitchFamily="34" charset="0"/>
              <a:cs typeface="Calibri" panose="020F0502020204030204" pitchFamily="34" charset="0"/>
            </a:endParaRPr>
          </a:p>
          <a:p>
            <a:pPr marL="0" indent="0">
              <a:lnSpc>
                <a:spcPct val="100000"/>
              </a:lnSpc>
              <a:buNone/>
            </a:pPr>
            <a:r>
              <a:rPr lang="is-IS" sz="2200" b="1" dirty="0">
                <a:latin typeface="Calibri" panose="020F0502020204030204" pitchFamily="34" charset="0"/>
                <a:cs typeface="Calibri" panose="020F0502020204030204" pitchFamily="34" charset="0"/>
              </a:rPr>
              <a:t>Inngilding vinnur gegn ójöfnuði og fordómum</a:t>
            </a:r>
          </a:p>
          <a:p>
            <a:pPr>
              <a:lnSpc>
                <a:spcPct val="100000"/>
              </a:lnSpc>
            </a:pPr>
            <a:endParaRPr lang="is-IS" sz="1700" dirty="0">
              <a:latin typeface="Calibri" panose="020F0502020204030204" pitchFamily="34" charset="0"/>
              <a:cs typeface="Calibri" panose="020F0502020204030204" pitchFamily="34" charset="0"/>
            </a:endParaRPr>
          </a:p>
        </p:txBody>
      </p:sp>
      <p:pic>
        <p:nvPicPr>
          <p:cNvPr id="5" name="Mynd 4">
            <a:extLst>
              <a:ext uri="{FF2B5EF4-FFF2-40B4-BE49-F238E27FC236}">
                <a16:creationId xmlns:a16="http://schemas.microsoft.com/office/drawing/2014/main" id="{20E2ABFE-387A-6DEE-0AAB-FC66EBA9BE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253" y="1266190"/>
            <a:ext cx="3869488" cy="3228501"/>
          </a:xfrm>
          <a:prstGeom prst="rect">
            <a:avLst/>
          </a:prstGeom>
        </p:spPr>
      </p:pic>
    </p:spTree>
    <p:extLst>
      <p:ext uri="{BB962C8B-B14F-4D97-AF65-F5344CB8AC3E}">
        <p14:creationId xmlns:p14="http://schemas.microsoft.com/office/powerpoint/2010/main" val="269089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E61D288-0167-4242-8263-5BD3DA1DF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7882FDDB-12BA-4531-A762-4803DABD6C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874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151F09A4-82C2-7DE7-5393-8C45610A2FE2}"/>
              </a:ext>
            </a:extLst>
          </p:cNvPr>
          <p:cNvSpPr txBox="1">
            <a:spLocks/>
          </p:cNvSpPr>
          <p:nvPr/>
        </p:nvSpPr>
        <p:spPr>
          <a:xfrm>
            <a:off x="771445" y="160503"/>
            <a:ext cx="5480713" cy="15140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s-IS" sz="3200" dirty="0">
                <a:latin typeface="Calibri" panose="020F0502020204030204" pitchFamily="34" charset="0"/>
                <a:ea typeface="Calibri" panose="020F0502020204030204" pitchFamily="34" charset="0"/>
                <a:cs typeface="Calibri" panose="020F0502020204030204" pitchFamily="34" charset="0"/>
              </a:rPr>
              <a:t>Almenningsbókasafnið sem samfélagsvettvangur</a:t>
            </a:r>
            <a:endParaRPr lang="is-IS" sz="3200" dirty="0">
              <a:ea typeface="Calibri"/>
              <a:cs typeface="Calibri"/>
            </a:endParaRPr>
          </a:p>
        </p:txBody>
      </p:sp>
      <p:pic>
        <p:nvPicPr>
          <p:cNvPr id="4" name="Mynd 3" descr="Mynd sem inniheldur innandyra, leikfang, appels�nugulur&#10;&#10;Efni búið til af gervigreind getur verið með villum.">
            <a:extLst>
              <a:ext uri="{FF2B5EF4-FFF2-40B4-BE49-F238E27FC236}">
                <a16:creationId xmlns:a16="http://schemas.microsoft.com/office/drawing/2014/main" id="{C9917545-0B9A-5552-5C5C-09B4523ECF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189" y="2033451"/>
            <a:ext cx="5127223" cy="3600450"/>
          </a:xfrm>
          <a:prstGeom prst="rect">
            <a:avLst/>
          </a:prstGeom>
          <a:ln>
            <a:solidFill>
              <a:schemeClr val="tx1"/>
            </a:solidFill>
          </a:ln>
        </p:spPr>
      </p:pic>
      <p:pic>
        <p:nvPicPr>
          <p:cNvPr id="11" name="Staðgengill efnis 10" descr="Mynd sem inniheldur texti, skj�mynd&#10;&#10;Efni búið til af gervigreind getur verið með villum.">
            <a:extLst>
              <a:ext uri="{FF2B5EF4-FFF2-40B4-BE49-F238E27FC236}">
                <a16:creationId xmlns:a16="http://schemas.microsoft.com/office/drawing/2014/main" id="{6CED6130-348C-BF65-D59D-F4FBE8323BC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25488" y="1519101"/>
            <a:ext cx="3889771" cy="4114800"/>
          </a:xfrm>
        </p:spPr>
      </p:pic>
    </p:spTree>
    <p:extLst>
      <p:ext uri="{BB962C8B-B14F-4D97-AF65-F5344CB8AC3E}">
        <p14:creationId xmlns:p14="http://schemas.microsoft.com/office/powerpoint/2010/main" val="825790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B5BD961A-AAAF-70AF-1084-A3AF82A12959}"/>
              </a:ext>
            </a:extLst>
          </p:cNvPr>
          <p:cNvSpPr txBox="1">
            <a:spLocks/>
          </p:cNvSpPr>
          <p:nvPr/>
        </p:nvSpPr>
        <p:spPr>
          <a:xfrm>
            <a:off x="623230" y="917510"/>
            <a:ext cx="3855227" cy="5022979"/>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110000"/>
              </a:lnSpc>
              <a:spcBef>
                <a:spcPts val="1000"/>
              </a:spcBef>
              <a:buSzPct val="80000"/>
              <a:buFont typeface="Arial" panose="020B0604020202020204" pitchFamily="34" charset="0"/>
              <a:buChar char="•"/>
              <a:defRPr sz="32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28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2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20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US" sz="2400" b="1" dirty="0" err="1">
                <a:latin typeface="Calibri"/>
                <a:ea typeface="Calibri"/>
                <a:cs typeface="Calibri"/>
              </a:rPr>
              <a:t>Þriðji</a:t>
            </a:r>
            <a:r>
              <a:rPr lang="en-US" sz="2400" b="1" dirty="0">
                <a:latin typeface="Calibri"/>
                <a:ea typeface="Calibri"/>
                <a:cs typeface="Calibri"/>
              </a:rPr>
              <a:t> </a:t>
            </a:r>
            <a:r>
              <a:rPr lang="en-US" sz="2400" b="1" dirty="0" err="1">
                <a:latin typeface="Calibri"/>
                <a:ea typeface="Calibri"/>
                <a:cs typeface="Calibri"/>
              </a:rPr>
              <a:t>staðurinn</a:t>
            </a:r>
            <a:br>
              <a:rPr lang="en-US" dirty="0">
                <a:latin typeface="Calibri"/>
                <a:ea typeface="Calibri"/>
                <a:cs typeface="Calibri"/>
              </a:rPr>
            </a:br>
            <a:r>
              <a:rPr lang="en-US" sz="2200" dirty="0">
                <a:latin typeface="Calibri"/>
                <a:ea typeface="Calibri"/>
                <a:cs typeface="Calibri"/>
              </a:rPr>
              <a:t>Til </a:t>
            </a:r>
            <a:r>
              <a:rPr lang="en-US" sz="2200" dirty="0" err="1">
                <a:latin typeface="Calibri"/>
                <a:ea typeface="Calibri"/>
                <a:cs typeface="Calibri"/>
              </a:rPr>
              <a:t>að</a:t>
            </a:r>
            <a:r>
              <a:rPr lang="en-US" sz="2200" dirty="0">
                <a:latin typeface="Calibri"/>
                <a:ea typeface="Calibri"/>
                <a:cs typeface="Calibri"/>
              </a:rPr>
              <a:t> </a:t>
            </a:r>
            <a:r>
              <a:rPr lang="en-US" sz="2200" dirty="0" err="1">
                <a:latin typeface="Calibri"/>
                <a:ea typeface="Calibri"/>
                <a:cs typeface="Calibri"/>
              </a:rPr>
              <a:t>lýðræðið</a:t>
            </a:r>
            <a:r>
              <a:rPr lang="en-US" sz="2200" dirty="0">
                <a:latin typeface="Calibri"/>
                <a:ea typeface="Calibri"/>
                <a:cs typeface="Calibri"/>
              </a:rPr>
              <a:t> </a:t>
            </a:r>
            <a:r>
              <a:rPr lang="en-US" sz="2200" dirty="0" err="1">
                <a:latin typeface="Calibri"/>
                <a:ea typeface="Calibri"/>
                <a:cs typeface="Calibri"/>
              </a:rPr>
              <a:t>virki</a:t>
            </a:r>
            <a:r>
              <a:rPr lang="en-US" sz="2200" dirty="0">
                <a:latin typeface="Calibri"/>
                <a:ea typeface="Calibri"/>
                <a:cs typeface="Calibri"/>
              </a:rPr>
              <a:t>, </a:t>
            </a:r>
            <a:r>
              <a:rPr lang="en-US" sz="2200" dirty="0" err="1">
                <a:latin typeface="Calibri"/>
                <a:ea typeface="Calibri"/>
                <a:cs typeface="Calibri"/>
              </a:rPr>
              <a:t>þurfa</a:t>
            </a:r>
            <a:r>
              <a:rPr lang="en-US" sz="2200" dirty="0">
                <a:latin typeface="Calibri"/>
                <a:ea typeface="Calibri"/>
                <a:cs typeface="Calibri"/>
              </a:rPr>
              <a:t> </a:t>
            </a:r>
            <a:r>
              <a:rPr lang="en-US" sz="2200" dirty="0" err="1">
                <a:latin typeface="Calibri"/>
                <a:ea typeface="Calibri"/>
                <a:cs typeface="Calibri"/>
              </a:rPr>
              <a:t>að</a:t>
            </a:r>
            <a:r>
              <a:rPr lang="en-US" sz="2200" dirty="0">
                <a:latin typeface="Calibri"/>
                <a:ea typeface="Calibri"/>
                <a:cs typeface="Calibri"/>
              </a:rPr>
              <a:t> vera </a:t>
            </a:r>
            <a:r>
              <a:rPr lang="en-US" sz="2200" dirty="0" err="1">
                <a:latin typeface="Calibri"/>
                <a:ea typeface="Calibri"/>
                <a:cs typeface="Calibri"/>
              </a:rPr>
              <a:t>til</a:t>
            </a:r>
            <a:r>
              <a:rPr lang="en-US" sz="2200" dirty="0">
                <a:latin typeface="Calibri"/>
                <a:ea typeface="Calibri"/>
                <a:cs typeface="Calibri"/>
              </a:rPr>
              <a:t> </a:t>
            </a:r>
            <a:r>
              <a:rPr lang="en-US" sz="2200" dirty="0" err="1">
                <a:latin typeface="Calibri"/>
                <a:ea typeface="Calibri"/>
                <a:cs typeface="Calibri"/>
              </a:rPr>
              <a:t>staðir</a:t>
            </a:r>
            <a:r>
              <a:rPr lang="en-US" sz="2200" dirty="0">
                <a:latin typeface="Calibri"/>
                <a:ea typeface="Calibri"/>
                <a:cs typeface="Calibri"/>
              </a:rPr>
              <a:t> </a:t>
            </a:r>
            <a:r>
              <a:rPr lang="en-US" sz="2200" dirty="0" err="1">
                <a:latin typeface="Calibri"/>
                <a:ea typeface="Calibri"/>
                <a:cs typeface="Calibri"/>
              </a:rPr>
              <a:t>þar</a:t>
            </a:r>
            <a:r>
              <a:rPr lang="en-US" sz="2200" dirty="0">
                <a:latin typeface="Calibri"/>
                <a:ea typeface="Calibri"/>
                <a:cs typeface="Calibri"/>
              </a:rPr>
              <a:t> </a:t>
            </a:r>
            <a:r>
              <a:rPr lang="en-US" sz="2200" dirty="0" err="1">
                <a:latin typeface="Calibri"/>
                <a:ea typeface="Calibri"/>
                <a:cs typeface="Calibri"/>
              </a:rPr>
              <a:t>sem</a:t>
            </a:r>
            <a:r>
              <a:rPr lang="en-US" sz="2200" dirty="0">
                <a:latin typeface="Calibri"/>
                <a:ea typeface="Calibri"/>
                <a:cs typeface="Calibri"/>
              </a:rPr>
              <a:t> </a:t>
            </a:r>
            <a:r>
              <a:rPr lang="en-US" sz="2200" dirty="0" err="1">
                <a:latin typeface="Calibri"/>
                <a:ea typeface="Calibri"/>
                <a:cs typeface="Calibri"/>
              </a:rPr>
              <a:t>fólk</a:t>
            </a:r>
            <a:r>
              <a:rPr lang="en-US" sz="2200" dirty="0">
                <a:latin typeface="Calibri"/>
                <a:ea typeface="Calibri"/>
                <a:cs typeface="Calibri"/>
              </a:rPr>
              <a:t> </a:t>
            </a:r>
            <a:r>
              <a:rPr lang="en-US" sz="2200" dirty="0" err="1">
                <a:latin typeface="Calibri"/>
                <a:ea typeface="Calibri"/>
                <a:cs typeface="Calibri"/>
              </a:rPr>
              <a:t>hittist</a:t>
            </a:r>
            <a:r>
              <a:rPr lang="en-US" sz="2200" dirty="0">
                <a:latin typeface="Calibri"/>
                <a:ea typeface="Calibri"/>
                <a:cs typeface="Calibri"/>
              </a:rPr>
              <a:t> </a:t>
            </a:r>
            <a:r>
              <a:rPr lang="en-US" sz="2200" dirty="0" err="1">
                <a:latin typeface="Calibri"/>
                <a:ea typeface="Calibri"/>
                <a:cs typeface="Calibri"/>
              </a:rPr>
              <a:t>óformlega</a:t>
            </a:r>
            <a:br>
              <a:rPr lang="en-US" dirty="0">
                <a:latin typeface="Calibri"/>
                <a:ea typeface="Calibri"/>
                <a:cs typeface="Calibri"/>
              </a:rPr>
            </a:br>
            <a:r>
              <a:rPr lang="en-US" sz="1400" dirty="0">
                <a:latin typeface="Calibri"/>
                <a:ea typeface="Calibri"/>
                <a:cs typeface="Calibri"/>
              </a:rPr>
              <a:t>(Oldenburg og Brissett)</a:t>
            </a:r>
            <a:br>
              <a:rPr lang="en-US" sz="1400" dirty="0">
                <a:latin typeface="Calibri"/>
                <a:ea typeface="Calibri"/>
                <a:cs typeface="Calibri"/>
              </a:rPr>
            </a:br>
            <a:endParaRPr lang="en-US" sz="1400" dirty="0">
              <a:latin typeface="Calibri"/>
              <a:ea typeface="Calibri"/>
              <a:cs typeface="Calibri"/>
            </a:endParaRPr>
          </a:p>
          <a:p>
            <a:r>
              <a:rPr lang="is-IS" sz="2400" b="1" dirty="0">
                <a:latin typeface="Calibri"/>
                <a:ea typeface="Calibri"/>
                <a:cs typeface="Calibri"/>
              </a:rPr>
              <a:t>Félagslegir innviðir</a:t>
            </a:r>
            <a:br>
              <a:rPr lang="is-IS" sz="1200" dirty="0">
                <a:latin typeface="Calibri"/>
                <a:ea typeface="Calibri"/>
                <a:cs typeface="Calibri"/>
              </a:rPr>
            </a:br>
            <a:r>
              <a:rPr lang="is-IS" sz="2100" dirty="0">
                <a:latin typeface="Calibri"/>
                <a:ea typeface="Calibri"/>
                <a:cs typeface="Calibri"/>
              </a:rPr>
              <a:t>Hönnun sem vinnur að því að fólk eigi í samskiptum og taki þátt</a:t>
            </a:r>
            <a:br>
              <a:rPr lang="is-IS" sz="1600" dirty="0">
                <a:latin typeface="Calibri"/>
                <a:ea typeface="Calibri"/>
                <a:cs typeface="Calibri"/>
              </a:rPr>
            </a:br>
            <a:r>
              <a:rPr lang="en-US" sz="1400" dirty="0">
                <a:latin typeface="Calibri"/>
                <a:ea typeface="Calibri"/>
                <a:cs typeface="Calibri"/>
              </a:rPr>
              <a:t>(Eric Klinenberg)</a:t>
            </a:r>
            <a:endParaRPr lang="is-IS" sz="1400" dirty="0">
              <a:latin typeface="Calibri"/>
              <a:ea typeface="Calibri"/>
              <a:cs typeface="Calibri"/>
            </a:endParaRPr>
          </a:p>
          <a:p>
            <a:pPr marL="0" indent="0">
              <a:buFont typeface="Arial" panose="020B0604020202020204" pitchFamily="34" charset="0"/>
              <a:buNone/>
            </a:pPr>
            <a:endParaRPr lang="is-IS" sz="1600" dirty="0">
              <a:latin typeface="Calibri"/>
              <a:ea typeface="Calibri"/>
              <a:cs typeface="Calibri"/>
            </a:endParaRPr>
          </a:p>
          <a:p>
            <a:pPr marL="0" indent="0">
              <a:buFont typeface="Arial" panose="020B0604020202020204" pitchFamily="34" charset="0"/>
              <a:buNone/>
            </a:pPr>
            <a:r>
              <a:rPr lang="is-IS" sz="1900" dirty="0">
                <a:latin typeface="Calibri"/>
                <a:ea typeface="Calibri"/>
                <a:cs typeface="Calibri"/>
              </a:rPr>
              <a:t>Rannsóknir sýni að félagsleg einangrun og einmanaleiki geti verið jafn hættuleg og áhættuþættir eins og reykingar og offita</a:t>
            </a:r>
          </a:p>
          <a:p>
            <a:endParaRPr lang="is-IS" sz="1200" dirty="0">
              <a:latin typeface="Calibri"/>
              <a:ea typeface="Calibri"/>
              <a:cs typeface="Calibri"/>
            </a:endParaRPr>
          </a:p>
        </p:txBody>
      </p:sp>
      <p:pic>
        <p:nvPicPr>
          <p:cNvPr id="13" name="Staðgengill efnis 12" descr="Mynd sem inniheldur fatna ur, umhverfi, einstaklingur, ma ur">
            <a:extLst>
              <a:ext uri="{FF2B5EF4-FFF2-40B4-BE49-F238E27FC236}">
                <a16:creationId xmlns:a16="http://schemas.microsoft.com/office/drawing/2014/main" id="{C9306F28-1DAF-D8DA-0914-0FCA04C983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28357" y="2680681"/>
            <a:ext cx="5840413" cy="3893608"/>
          </a:xfrm>
          <a:ln>
            <a:solidFill>
              <a:schemeClr val="tx1"/>
            </a:solidFill>
          </a:ln>
        </p:spPr>
      </p:pic>
      <p:pic>
        <p:nvPicPr>
          <p:cNvPr id="15" name="Mynd 14">
            <a:extLst>
              <a:ext uri="{FF2B5EF4-FFF2-40B4-BE49-F238E27FC236}">
                <a16:creationId xmlns:a16="http://schemas.microsoft.com/office/drawing/2014/main" id="{783163F9-47D6-8C04-FB94-851922DF2CEA}"/>
              </a:ext>
            </a:extLst>
          </p:cNvPr>
          <p:cNvPicPr>
            <a:picLocks noChangeAspect="1"/>
          </p:cNvPicPr>
          <p:nvPr/>
        </p:nvPicPr>
        <p:blipFill>
          <a:blip r:embed="rId3"/>
          <a:stretch>
            <a:fillRect/>
          </a:stretch>
        </p:blipFill>
        <p:spPr>
          <a:xfrm>
            <a:off x="10582183" y="149984"/>
            <a:ext cx="1409388" cy="2175590"/>
          </a:xfrm>
          <a:prstGeom prst="rect">
            <a:avLst/>
          </a:prstGeom>
          <a:ln>
            <a:solidFill>
              <a:schemeClr val="tx1"/>
            </a:solidFill>
          </a:ln>
        </p:spPr>
      </p:pic>
    </p:spTree>
    <p:extLst>
      <p:ext uri="{BB962C8B-B14F-4D97-AF65-F5344CB8AC3E}">
        <p14:creationId xmlns:p14="http://schemas.microsoft.com/office/powerpoint/2010/main" val="2337611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24A7CC8F-56A6-423D-B67A-8BA89D3EC9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6FA9327B-0F60-46E3-AD80-CE73838567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BD1C99D0-461D-4A91-81EF-CCCD798B37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3053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7FB10F0B-CF8B-565F-9F35-EDFF9FF5D8FB}"/>
              </a:ext>
            </a:extLst>
          </p:cNvPr>
          <p:cNvSpPr>
            <a:spLocks noGrp="1"/>
          </p:cNvSpPr>
          <p:nvPr>
            <p:ph idx="1"/>
          </p:nvPr>
        </p:nvSpPr>
        <p:spPr/>
        <p:txBody>
          <a:bodyPr/>
          <a:lstStyle/>
          <a:p>
            <a:endParaRPr lang="is-IS"/>
          </a:p>
        </p:txBody>
      </p:sp>
      <p:pic>
        <p:nvPicPr>
          <p:cNvPr id="5" name="Picture 4" descr="A yellow and blue chart with black text&#10;&#10;Description automatically generated">
            <a:extLst>
              <a:ext uri="{FF2B5EF4-FFF2-40B4-BE49-F238E27FC236}">
                <a16:creationId xmlns:a16="http://schemas.microsoft.com/office/drawing/2014/main" id="{18CD881B-E46D-F264-94B7-50DD0301318F}"/>
              </a:ext>
            </a:extLst>
          </p:cNvPr>
          <p:cNvPicPr>
            <a:picLocks noChangeAspect="1"/>
          </p:cNvPicPr>
          <p:nvPr/>
        </p:nvPicPr>
        <p:blipFill>
          <a:blip r:embed="rId2"/>
          <a:stretch>
            <a:fillRect/>
          </a:stretch>
        </p:blipFill>
        <p:spPr>
          <a:xfrm>
            <a:off x="-1" y="527526"/>
            <a:ext cx="12181769" cy="5860571"/>
          </a:xfrm>
          <a:prstGeom prst="rect">
            <a:avLst/>
          </a:prstGeom>
        </p:spPr>
      </p:pic>
      <p:sp>
        <p:nvSpPr>
          <p:cNvPr id="2" name="Title 1">
            <a:extLst>
              <a:ext uri="{FF2B5EF4-FFF2-40B4-BE49-F238E27FC236}">
                <a16:creationId xmlns:a16="http://schemas.microsoft.com/office/drawing/2014/main" id="{FA24E0ED-936B-B557-B73A-14B2BB3848A7}"/>
              </a:ext>
            </a:extLst>
          </p:cNvPr>
          <p:cNvSpPr>
            <a:spLocks noGrp="1"/>
          </p:cNvSpPr>
          <p:nvPr>
            <p:ph type="title"/>
          </p:nvPr>
        </p:nvSpPr>
        <p:spPr>
          <a:xfrm>
            <a:off x="1425742" y="689872"/>
            <a:ext cx="9689834" cy="583853"/>
          </a:xfrm>
        </p:spPr>
        <p:txBody>
          <a:bodyPr vert="horz" lIns="91440" tIns="45720" rIns="91440" bIns="45720" rtlCol="0" anchor="b">
            <a:normAutofit/>
          </a:bodyPr>
          <a:lstStyle/>
          <a:p>
            <a:pPr algn="ctr"/>
            <a:r>
              <a:rPr lang="en-US" sz="3000" b="1" dirty="0" err="1">
                <a:latin typeface="Calibri" panose="020F0502020204030204" pitchFamily="34" charset="0"/>
                <a:cs typeface="Calibri" panose="020F0502020204030204" pitchFamily="34" charset="0"/>
              </a:rPr>
              <a:t>ÞÁTTTÖKUMÓDEL</a:t>
            </a:r>
            <a:endParaRPr lang="en-US" sz="3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0601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F3FF5C8-191C-CB24-24DA-1542E4FCC427}"/>
            </a:ext>
          </a:extLst>
        </p:cNvPr>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74883530-4CE0-CC9B-A3BE-EB0302E7E0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3B81D516-80A0-0402-E1A8-5BAAF6569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00F152CB-5E70-90F1-641E-EBF09F8F3C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3053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1F0EC148-0825-1450-5132-F523B952603D}"/>
              </a:ext>
            </a:extLst>
          </p:cNvPr>
          <p:cNvSpPr>
            <a:spLocks noGrp="1"/>
          </p:cNvSpPr>
          <p:nvPr>
            <p:ph idx="1"/>
          </p:nvPr>
        </p:nvSpPr>
        <p:spPr/>
        <p:txBody>
          <a:bodyPr/>
          <a:lstStyle/>
          <a:p>
            <a:endParaRPr lang="is-IS"/>
          </a:p>
        </p:txBody>
      </p:sp>
      <p:pic>
        <p:nvPicPr>
          <p:cNvPr id="5" name="Picture 4" descr="A yellow and blue chart with black text&#10;&#10;Description automatically generated">
            <a:extLst>
              <a:ext uri="{FF2B5EF4-FFF2-40B4-BE49-F238E27FC236}">
                <a16:creationId xmlns:a16="http://schemas.microsoft.com/office/drawing/2014/main" id="{61CA9B14-29E3-D19E-657B-204B35367CC0}"/>
              </a:ext>
            </a:extLst>
          </p:cNvPr>
          <p:cNvPicPr>
            <a:picLocks noChangeAspect="1"/>
          </p:cNvPicPr>
          <p:nvPr/>
        </p:nvPicPr>
        <p:blipFill>
          <a:blip r:embed="rId2"/>
          <a:stretch>
            <a:fillRect/>
          </a:stretch>
        </p:blipFill>
        <p:spPr>
          <a:xfrm>
            <a:off x="-1" y="527526"/>
            <a:ext cx="12181769" cy="5860571"/>
          </a:xfrm>
          <a:prstGeom prst="rect">
            <a:avLst/>
          </a:prstGeom>
        </p:spPr>
      </p:pic>
      <p:sp>
        <p:nvSpPr>
          <p:cNvPr id="2" name="Title 1">
            <a:extLst>
              <a:ext uri="{FF2B5EF4-FFF2-40B4-BE49-F238E27FC236}">
                <a16:creationId xmlns:a16="http://schemas.microsoft.com/office/drawing/2014/main" id="{3AE1A104-93FC-62B4-94EF-ADD5B6A73BE7}"/>
              </a:ext>
            </a:extLst>
          </p:cNvPr>
          <p:cNvSpPr>
            <a:spLocks noGrp="1"/>
          </p:cNvSpPr>
          <p:nvPr>
            <p:ph type="title"/>
          </p:nvPr>
        </p:nvSpPr>
        <p:spPr>
          <a:xfrm>
            <a:off x="1425742" y="689872"/>
            <a:ext cx="9689834" cy="583853"/>
          </a:xfrm>
        </p:spPr>
        <p:txBody>
          <a:bodyPr vert="horz" lIns="91440" tIns="45720" rIns="91440" bIns="45720" rtlCol="0" anchor="b">
            <a:normAutofit/>
          </a:bodyPr>
          <a:lstStyle/>
          <a:p>
            <a:pPr algn="ctr"/>
            <a:r>
              <a:rPr lang="en-US" sz="3000" b="1" dirty="0" err="1">
                <a:latin typeface="Calibri" panose="020F0502020204030204" pitchFamily="34" charset="0"/>
                <a:cs typeface="Calibri" panose="020F0502020204030204" pitchFamily="34" charset="0"/>
              </a:rPr>
              <a:t>ÞÁTTTÖKUMÓDEL</a:t>
            </a:r>
            <a:endParaRPr lang="en-US" sz="3000" b="1" dirty="0">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3" name="Handskrift 2">
                <a:extLst>
                  <a:ext uri="{FF2B5EF4-FFF2-40B4-BE49-F238E27FC236}">
                    <a16:creationId xmlns:a16="http://schemas.microsoft.com/office/drawing/2014/main" id="{5D8E2273-72F1-8091-91F7-20F1FC469AF8}"/>
                  </a:ext>
                </a:extLst>
              </p14:cNvPr>
              <p14:cNvContentPartPr/>
              <p14:nvPr/>
            </p14:nvContentPartPr>
            <p14:xfrm>
              <a:off x="1908091" y="891228"/>
              <a:ext cx="3188880" cy="5546520"/>
            </p14:xfrm>
          </p:contentPart>
        </mc:Choice>
        <mc:Fallback xmlns="">
          <p:pic>
            <p:nvPicPr>
              <p:cNvPr id="3" name="Handskrift 2">
                <a:extLst>
                  <a:ext uri="{FF2B5EF4-FFF2-40B4-BE49-F238E27FC236}">
                    <a16:creationId xmlns:a16="http://schemas.microsoft.com/office/drawing/2014/main" id="{5D8E2273-72F1-8091-91F7-20F1FC469AF8}"/>
                  </a:ext>
                </a:extLst>
              </p:cNvPr>
              <p:cNvPicPr/>
              <p:nvPr/>
            </p:nvPicPr>
            <p:blipFill>
              <a:blip r:embed="rId4"/>
              <a:stretch>
                <a:fillRect/>
              </a:stretch>
            </p:blipFill>
            <p:spPr>
              <a:xfrm>
                <a:off x="1845451" y="828588"/>
                <a:ext cx="3314520" cy="5672160"/>
              </a:xfrm>
              <a:prstGeom prst="rect">
                <a:avLst/>
              </a:prstGeom>
            </p:spPr>
          </p:pic>
        </mc:Fallback>
      </mc:AlternateContent>
    </p:spTree>
    <p:extLst>
      <p:ext uri="{BB962C8B-B14F-4D97-AF65-F5344CB8AC3E}">
        <p14:creationId xmlns:p14="http://schemas.microsoft.com/office/powerpoint/2010/main" val="4141017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ynd 2" descr="Mynd sem inniheldur texti, skj�mynd&#10;&#10;Efni búið til af gervigreind getur verið með villum.">
            <a:extLst>
              <a:ext uri="{FF2B5EF4-FFF2-40B4-BE49-F238E27FC236}">
                <a16:creationId xmlns:a16="http://schemas.microsoft.com/office/drawing/2014/main" id="{B71F021E-B437-FC15-CE47-837B7989BC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806" y="855021"/>
            <a:ext cx="11562388" cy="5321249"/>
          </a:xfrm>
          <a:prstGeom prst="rect">
            <a:avLst/>
          </a:prstGeom>
        </p:spPr>
      </p:pic>
      <p:pic>
        <p:nvPicPr>
          <p:cNvPr id="4" name="Mynd 3">
            <a:extLst>
              <a:ext uri="{FF2B5EF4-FFF2-40B4-BE49-F238E27FC236}">
                <a16:creationId xmlns:a16="http://schemas.microsoft.com/office/drawing/2014/main" id="{F90B88AC-6D6E-668D-BFD5-B400DE7398A5}"/>
              </a:ext>
            </a:extLst>
          </p:cNvPr>
          <p:cNvPicPr>
            <a:picLocks noChangeAspect="1"/>
          </p:cNvPicPr>
          <p:nvPr/>
        </p:nvPicPr>
        <p:blipFill>
          <a:blip r:embed="rId4"/>
          <a:stretch>
            <a:fillRect/>
          </a:stretch>
        </p:blipFill>
        <p:spPr>
          <a:xfrm>
            <a:off x="661852" y="3521890"/>
            <a:ext cx="1889759" cy="1441547"/>
          </a:xfrm>
          <a:prstGeom prst="rect">
            <a:avLst/>
          </a:prstGeom>
        </p:spPr>
      </p:pic>
    </p:spTree>
    <p:extLst>
      <p:ext uri="{BB962C8B-B14F-4D97-AF65-F5344CB8AC3E}">
        <p14:creationId xmlns:p14="http://schemas.microsoft.com/office/powerpoint/2010/main" val="3465033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taðgengill efnis 4">
            <a:extLst>
              <a:ext uri="{FF2B5EF4-FFF2-40B4-BE49-F238E27FC236}">
                <a16:creationId xmlns:a16="http://schemas.microsoft.com/office/drawing/2014/main" id="{31AB6986-6799-ABDD-4B4F-07FEFFDDC6BF}"/>
              </a:ext>
            </a:extLst>
          </p:cNvPr>
          <p:cNvPicPr>
            <a:picLocks noGrp="1" noChangeAspect="1"/>
          </p:cNvPicPr>
          <p:nvPr>
            <p:ph idx="1"/>
          </p:nvPr>
        </p:nvPicPr>
        <p:blipFill>
          <a:blip r:embed="rId2"/>
          <a:stretch>
            <a:fillRect/>
          </a:stretch>
        </p:blipFill>
        <p:spPr>
          <a:xfrm>
            <a:off x="315503" y="2462757"/>
            <a:ext cx="9000674" cy="4114800"/>
          </a:xfrm>
          <a:prstGeom prst="rect">
            <a:avLst/>
          </a:prstGeom>
        </p:spPr>
      </p:pic>
      <p:sp>
        <p:nvSpPr>
          <p:cNvPr id="6" name="Textarammi 5">
            <a:extLst>
              <a:ext uri="{FF2B5EF4-FFF2-40B4-BE49-F238E27FC236}">
                <a16:creationId xmlns:a16="http://schemas.microsoft.com/office/drawing/2014/main" id="{218F47EC-41B2-3222-AB58-A21CEA3CB398}"/>
              </a:ext>
            </a:extLst>
          </p:cNvPr>
          <p:cNvSpPr txBox="1"/>
          <p:nvPr/>
        </p:nvSpPr>
        <p:spPr>
          <a:xfrm>
            <a:off x="339634" y="548641"/>
            <a:ext cx="5408023" cy="1754326"/>
          </a:xfrm>
          <a:prstGeom prst="rect">
            <a:avLst/>
          </a:prstGeom>
          <a:noFill/>
        </p:spPr>
        <p:txBody>
          <a:bodyPr wrap="square" rtlCol="0">
            <a:spAutoFit/>
          </a:bodyPr>
          <a:lstStyle/>
          <a:p>
            <a:r>
              <a:rPr lang="is-IS" dirty="0"/>
              <a:t>„Ég myndi bara segja, í rauninni, allt sem bókasöfn gera í dag hefur með samfélagsþátttöku íbúa að gera, alveg sama á hvaða aldri, eða hvaða bakgrunn þeir hafa. Hvort sem þeir eru að koma hingað inn og hitta annað fólk eða spjalla við starfsfólk eða koma á viðburði…“</a:t>
            </a:r>
          </a:p>
          <a:p>
            <a:endParaRPr lang="is-IS" dirty="0"/>
          </a:p>
        </p:txBody>
      </p:sp>
      <p:sp>
        <p:nvSpPr>
          <p:cNvPr id="7" name="Textarammi 6">
            <a:extLst>
              <a:ext uri="{FF2B5EF4-FFF2-40B4-BE49-F238E27FC236}">
                <a16:creationId xmlns:a16="http://schemas.microsoft.com/office/drawing/2014/main" id="{C03A4B1C-535C-1737-3112-719CBA6E27D4}"/>
              </a:ext>
            </a:extLst>
          </p:cNvPr>
          <p:cNvSpPr txBox="1"/>
          <p:nvPr/>
        </p:nvSpPr>
        <p:spPr>
          <a:xfrm>
            <a:off x="7994469" y="548641"/>
            <a:ext cx="3857897" cy="2031325"/>
          </a:xfrm>
          <a:prstGeom prst="rect">
            <a:avLst/>
          </a:prstGeom>
          <a:noFill/>
        </p:spPr>
        <p:txBody>
          <a:bodyPr wrap="square" rtlCol="0">
            <a:spAutoFit/>
          </a:bodyPr>
          <a:lstStyle/>
          <a:p>
            <a:r>
              <a:rPr lang="is-IS" dirty="0"/>
              <a:t>„[Bókasafnið er mikilvægt fyrir]… einstæðingar og fólk sem er einmana, fá smá tengsl og upplifa sig sem hluta af stærra mengi, stundum eins og þetta séu einu tengslin sem þau hafa við aðra manneskju allan daginn“.</a:t>
            </a:r>
          </a:p>
          <a:p>
            <a:endParaRPr lang="is-IS" dirty="0"/>
          </a:p>
        </p:txBody>
      </p:sp>
      <p:sp>
        <p:nvSpPr>
          <p:cNvPr id="8" name="Textarammi 7">
            <a:extLst>
              <a:ext uri="{FF2B5EF4-FFF2-40B4-BE49-F238E27FC236}">
                <a16:creationId xmlns:a16="http://schemas.microsoft.com/office/drawing/2014/main" id="{43F3D344-E9F2-99AE-04CD-E69FC77269F1}"/>
              </a:ext>
            </a:extLst>
          </p:cNvPr>
          <p:cNvSpPr txBox="1"/>
          <p:nvPr/>
        </p:nvSpPr>
        <p:spPr>
          <a:xfrm>
            <a:off x="9562011" y="3001421"/>
            <a:ext cx="2290355" cy="1754326"/>
          </a:xfrm>
          <a:prstGeom prst="rect">
            <a:avLst/>
          </a:prstGeom>
          <a:noFill/>
        </p:spPr>
        <p:txBody>
          <a:bodyPr wrap="square" rtlCol="0">
            <a:spAutoFit/>
          </a:bodyPr>
          <a:lstStyle/>
          <a:p>
            <a:r>
              <a:rPr lang="is-IS" dirty="0"/>
              <a:t>„… það skiptir mjög miklu máli (…) í svona litlu svæði að forstöðumaðurinn og starfsfólk myndi tengsl við fólkið á staðnum“ </a:t>
            </a:r>
          </a:p>
        </p:txBody>
      </p:sp>
    </p:spTree>
    <p:extLst>
      <p:ext uri="{BB962C8B-B14F-4D97-AF65-F5344CB8AC3E}">
        <p14:creationId xmlns:p14="http://schemas.microsoft.com/office/powerpoint/2010/main" val="2271035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A74B0FC-9D75-9DD5-70EC-BF53BDC720D6}"/>
            </a:ext>
          </a:extLst>
        </p:cNvPr>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F3E44E5F-4830-FC7D-417E-BAC4471DD5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5509487E-D28C-1C20-8380-5AEAD4A553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5D419DA9-4B4F-7D39-9E87-308B938A7DA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3053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FFEFB535-7807-A5C1-DDDC-BB1580BBB71E}"/>
              </a:ext>
            </a:extLst>
          </p:cNvPr>
          <p:cNvSpPr>
            <a:spLocks noGrp="1"/>
          </p:cNvSpPr>
          <p:nvPr>
            <p:ph idx="1"/>
          </p:nvPr>
        </p:nvSpPr>
        <p:spPr/>
        <p:txBody>
          <a:bodyPr/>
          <a:lstStyle/>
          <a:p>
            <a:endParaRPr lang="is-IS"/>
          </a:p>
        </p:txBody>
      </p:sp>
      <p:pic>
        <p:nvPicPr>
          <p:cNvPr id="5" name="Picture 4" descr="A yellow and blue chart with black text&#10;&#10;Description automatically generated">
            <a:extLst>
              <a:ext uri="{FF2B5EF4-FFF2-40B4-BE49-F238E27FC236}">
                <a16:creationId xmlns:a16="http://schemas.microsoft.com/office/drawing/2014/main" id="{72F2F3F0-70D4-8DD9-D680-9A262EDE85CF}"/>
              </a:ext>
            </a:extLst>
          </p:cNvPr>
          <p:cNvPicPr>
            <a:picLocks noChangeAspect="1"/>
          </p:cNvPicPr>
          <p:nvPr/>
        </p:nvPicPr>
        <p:blipFill>
          <a:blip r:embed="rId2"/>
          <a:stretch>
            <a:fillRect/>
          </a:stretch>
        </p:blipFill>
        <p:spPr>
          <a:xfrm>
            <a:off x="-1" y="527526"/>
            <a:ext cx="12181769" cy="5860571"/>
          </a:xfrm>
          <a:prstGeom prst="rect">
            <a:avLst/>
          </a:prstGeom>
        </p:spPr>
      </p:pic>
      <p:sp>
        <p:nvSpPr>
          <p:cNvPr id="2" name="Title 1">
            <a:extLst>
              <a:ext uri="{FF2B5EF4-FFF2-40B4-BE49-F238E27FC236}">
                <a16:creationId xmlns:a16="http://schemas.microsoft.com/office/drawing/2014/main" id="{A17F7483-1BC4-4E08-6068-4E4BB5402052}"/>
              </a:ext>
            </a:extLst>
          </p:cNvPr>
          <p:cNvSpPr>
            <a:spLocks noGrp="1"/>
          </p:cNvSpPr>
          <p:nvPr>
            <p:ph type="title"/>
          </p:nvPr>
        </p:nvSpPr>
        <p:spPr>
          <a:xfrm>
            <a:off x="1425742" y="689872"/>
            <a:ext cx="9689834" cy="583853"/>
          </a:xfrm>
        </p:spPr>
        <p:txBody>
          <a:bodyPr vert="horz" lIns="91440" tIns="45720" rIns="91440" bIns="45720" rtlCol="0" anchor="b">
            <a:normAutofit/>
          </a:bodyPr>
          <a:lstStyle/>
          <a:p>
            <a:pPr algn="ctr"/>
            <a:r>
              <a:rPr lang="en-US" sz="3000" b="1" dirty="0" err="1">
                <a:latin typeface="Calibri" panose="020F0502020204030204" pitchFamily="34" charset="0"/>
                <a:cs typeface="Calibri" panose="020F0502020204030204" pitchFamily="34" charset="0"/>
              </a:rPr>
              <a:t>ÞÁTTTÖKUMÓDEL</a:t>
            </a:r>
            <a:endParaRPr lang="en-US" sz="3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2636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FB10F0B-CF8B-565F-9F35-EDFF9FF5D8FB}"/>
              </a:ext>
            </a:extLst>
          </p:cNvPr>
          <p:cNvSpPr>
            <a:spLocks noGrp="1"/>
          </p:cNvSpPr>
          <p:nvPr>
            <p:ph idx="1"/>
          </p:nvPr>
        </p:nvSpPr>
        <p:spPr/>
        <p:txBody>
          <a:bodyPr/>
          <a:lstStyle/>
          <a:p>
            <a:endParaRPr lang="is-IS"/>
          </a:p>
        </p:txBody>
      </p:sp>
      <p:pic>
        <p:nvPicPr>
          <p:cNvPr id="5" name="Picture 4" descr="A yellow and blue chart with black text&#10;&#10;Description automatically generated">
            <a:extLst>
              <a:ext uri="{FF2B5EF4-FFF2-40B4-BE49-F238E27FC236}">
                <a16:creationId xmlns:a16="http://schemas.microsoft.com/office/drawing/2014/main" id="{18CD881B-E46D-F264-94B7-50DD0301318F}"/>
              </a:ext>
            </a:extLst>
          </p:cNvPr>
          <p:cNvPicPr>
            <a:picLocks noChangeAspect="1"/>
          </p:cNvPicPr>
          <p:nvPr/>
        </p:nvPicPr>
        <p:blipFill>
          <a:blip r:embed="rId2"/>
          <a:stretch>
            <a:fillRect/>
          </a:stretch>
        </p:blipFill>
        <p:spPr>
          <a:xfrm>
            <a:off x="-1" y="527526"/>
            <a:ext cx="12181769" cy="5860571"/>
          </a:xfrm>
          <a:prstGeom prst="rect">
            <a:avLst/>
          </a:prstGeom>
        </p:spPr>
      </p:pic>
      <p:sp>
        <p:nvSpPr>
          <p:cNvPr id="2" name="Title 1">
            <a:extLst>
              <a:ext uri="{FF2B5EF4-FFF2-40B4-BE49-F238E27FC236}">
                <a16:creationId xmlns:a16="http://schemas.microsoft.com/office/drawing/2014/main" id="{FA24E0ED-936B-B557-B73A-14B2BB3848A7}"/>
              </a:ext>
            </a:extLst>
          </p:cNvPr>
          <p:cNvSpPr>
            <a:spLocks noGrp="1"/>
          </p:cNvSpPr>
          <p:nvPr>
            <p:ph type="title"/>
          </p:nvPr>
        </p:nvSpPr>
        <p:spPr>
          <a:xfrm>
            <a:off x="1425742" y="689872"/>
            <a:ext cx="9689834" cy="583853"/>
          </a:xfrm>
        </p:spPr>
        <p:txBody>
          <a:bodyPr vert="horz" lIns="91440" tIns="45720" rIns="91440" bIns="45720" rtlCol="0" anchor="b">
            <a:normAutofit/>
          </a:bodyPr>
          <a:lstStyle/>
          <a:p>
            <a:pPr algn="ctr"/>
            <a:r>
              <a:rPr lang="en-US" sz="3000" dirty="0" err="1">
                <a:latin typeface="Calibri" panose="020F0502020204030204" pitchFamily="34" charset="0"/>
                <a:cs typeface="Calibri" panose="020F0502020204030204" pitchFamily="34" charset="0"/>
              </a:rPr>
              <a:t>Þátttökumódel</a:t>
            </a:r>
            <a:endParaRPr lang="en-US" sz="3000" dirty="0">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3" name="Handskrift 2">
                <a:extLst>
                  <a:ext uri="{FF2B5EF4-FFF2-40B4-BE49-F238E27FC236}">
                    <a16:creationId xmlns:a16="http://schemas.microsoft.com/office/drawing/2014/main" id="{4179C27B-F9B2-D6C7-7167-D4C42CC79280}"/>
                  </a:ext>
                </a:extLst>
              </p14:cNvPr>
              <p14:cNvContentPartPr/>
              <p14:nvPr/>
            </p14:nvContentPartPr>
            <p14:xfrm>
              <a:off x="3494971" y="1272828"/>
              <a:ext cx="2548440" cy="5199480"/>
            </p14:xfrm>
          </p:contentPart>
        </mc:Choice>
        <mc:Fallback xmlns="">
          <p:pic>
            <p:nvPicPr>
              <p:cNvPr id="3" name="Handskrift 2">
                <a:extLst>
                  <a:ext uri="{FF2B5EF4-FFF2-40B4-BE49-F238E27FC236}">
                    <a16:creationId xmlns:a16="http://schemas.microsoft.com/office/drawing/2014/main" id="{4179C27B-F9B2-D6C7-7167-D4C42CC79280}"/>
                  </a:ext>
                </a:extLst>
              </p:cNvPr>
              <p:cNvPicPr/>
              <p:nvPr/>
            </p:nvPicPr>
            <p:blipFill>
              <a:blip r:embed="rId4"/>
              <a:stretch>
                <a:fillRect/>
              </a:stretch>
            </p:blipFill>
            <p:spPr>
              <a:xfrm>
                <a:off x="3431971" y="1210188"/>
                <a:ext cx="2674080" cy="5325120"/>
              </a:xfrm>
              <a:prstGeom prst="rect">
                <a:avLst/>
              </a:prstGeom>
            </p:spPr>
          </p:pic>
        </mc:Fallback>
      </mc:AlternateContent>
    </p:spTree>
    <p:extLst>
      <p:ext uri="{BB962C8B-B14F-4D97-AF65-F5344CB8AC3E}">
        <p14:creationId xmlns:p14="http://schemas.microsoft.com/office/powerpoint/2010/main" val="3632922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ynd 7" descr="Mynd sem inniheldur texti, skj�mynd&#10;&#10;Efni búið til af gervigreind getur verið með villum.">
            <a:extLst>
              <a:ext uri="{FF2B5EF4-FFF2-40B4-BE49-F238E27FC236}">
                <a16:creationId xmlns:a16="http://schemas.microsoft.com/office/drawing/2014/main" id="{0B3EBF15-0853-68E6-526F-6A7308488A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298" y="932754"/>
            <a:ext cx="11837403" cy="5009909"/>
          </a:xfrm>
          <a:prstGeom prst="rect">
            <a:avLst/>
          </a:prstGeom>
        </p:spPr>
      </p:pic>
      <p:pic>
        <p:nvPicPr>
          <p:cNvPr id="3" name="Mynd 2">
            <a:extLst>
              <a:ext uri="{FF2B5EF4-FFF2-40B4-BE49-F238E27FC236}">
                <a16:creationId xmlns:a16="http://schemas.microsoft.com/office/drawing/2014/main" id="{3D55DA20-4D1E-814D-8EEE-E3CD74DBD5A7}"/>
              </a:ext>
            </a:extLst>
          </p:cNvPr>
          <p:cNvPicPr>
            <a:picLocks noChangeAspect="1"/>
          </p:cNvPicPr>
          <p:nvPr/>
        </p:nvPicPr>
        <p:blipFill>
          <a:blip r:embed="rId4"/>
          <a:stretch>
            <a:fillRect/>
          </a:stretch>
        </p:blipFill>
        <p:spPr>
          <a:xfrm>
            <a:off x="541868" y="3202634"/>
            <a:ext cx="1848727" cy="1395491"/>
          </a:xfrm>
          <a:prstGeom prst="rect">
            <a:avLst/>
          </a:prstGeom>
        </p:spPr>
      </p:pic>
    </p:spTree>
    <p:extLst>
      <p:ext uri="{BB962C8B-B14F-4D97-AF65-F5344CB8AC3E}">
        <p14:creationId xmlns:p14="http://schemas.microsoft.com/office/powerpoint/2010/main" val="927016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1D552-9AF8-B77E-DBA6-C1152B4BF2BB}"/>
            </a:ext>
          </a:extLst>
        </p:cNvPr>
        <p:cNvGrpSpPr/>
        <p:nvPr/>
      </p:nvGrpSpPr>
      <p:grpSpPr>
        <a:xfrm>
          <a:off x="0" y="0"/>
          <a:ext cx="0" cy="0"/>
          <a:chOff x="0" y="0"/>
          <a:chExt cx="0" cy="0"/>
        </a:xfrm>
      </p:grpSpPr>
      <p:sp>
        <p:nvSpPr>
          <p:cNvPr id="6" name="Textarammi 5">
            <a:extLst>
              <a:ext uri="{FF2B5EF4-FFF2-40B4-BE49-F238E27FC236}">
                <a16:creationId xmlns:a16="http://schemas.microsoft.com/office/drawing/2014/main" id="{C9441953-7A64-D7C8-52BD-6033E813CB04}"/>
              </a:ext>
            </a:extLst>
          </p:cNvPr>
          <p:cNvSpPr txBox="1"/>
          <p:nvPr/>
        </p:nvSpPr>
        <p:spPr>
          <a:xfrm>
            <a:off x="339634" y="548641"/>
            <a:ext cx="5408023" cy="923330"/>
          </a:xfrm>
          <a:prstGeom prst="rect">
            <a:avLst/>
          </a:prstGeom>
          <a:noFill/>
        </p:spPr>
        <p:txBody>
          <a:bodyPr wrap="square" rtlCol="0">
            <a:spAutoFit/>
          </a:bodyPr>
          <a:lstStyle/>
          <a:p>
            <a:r>
              <a:rPr lang="is-IS" dirty="0"/>
              <a:t>„[Lítið um menningu og þá er] bókasafnið í bestu stöðu (…), og þá finnst mér það algerlega nauðsynlegt. …, að gera eitthvað sem er aðgengilegt fyrir alla“</a:t>
            </a:r>
          </a:p>
        </p:txBody>
      </p:sp>
      <p:pic>
        <p:nvPicPr>
          <p:cNvPr id="10" name="Staðgengill efnis 9" descr="Mynd sem inniheldur fatna�ur, sk�fatna�ur, innandyra, stelpa&#10;&#10;Efni búið til af gervigreind getur verið með villum.">
            <a:extLst>
              <a:ext uri="{FF2B5EF4-FFF2-40B4-BE49-F238E27FC236}">
                <a16:creationId xmlns:a16="http://schemas.microsoft.com/office/drawing/2014/main" id="{2C756D21-0A47-27EE-1312-AC11D5EE30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7675" y="2302967"/>
            <a:ext cx="4114800" cy="4114800"/>
          </a:xfrm>
          <a:ln>
            <a:solidFill>
              <a:schemeClr val="tx1"/>
            </a:solidFill>
          </a:ln>
        </p:spPr>
      </p:pic>
      <p:pic>
        <p:nvPicPr>
          <p:cNvPr id="14" name="Mynd 13" descr="Mynd sem inniheldur fatna�ur, st�ll, h�sg�gn, innandyra&#10;&#10;Efni búið til af gervigreind getur verið með villum.">
            <a:extLst>
              <a:ext uri="{FF2B5EF4-FFF2-40B4-BE49-F238E27FC236}">
                <a16:creationId xmlns:a16="http://schemas.microsoft.com/office/drawing/2014/main" id="{0D29DC1E-2138-4413-0073-AC92D8C381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2824" y="2302967"/>
            <a:ext cx="4114800" cy="4114800"/>
          </a:xfrm>
          <a:prstGeom prst="rect">
            <a:avLst/>
          </a:prstGeom>
          <a:ln>
            <a:solidFill>
              <a:schemeClr val="tx1"/>
            </a:solidFill>
          </a:ln>
        </p:spPr>
      </p:pic>
    </p:spTree>
    <p:extLst>
      <p:ext uri="{BB962C8B-B14F-4D97-AF65-F5344CB8AC3E}">
        <p14:creationId xmlns:p14="http://schemas.microsoft.com/office/powerpoint/2010/main" val="1425166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681E0107-785F-88EC-C280-F9D5A307F0A0}"/>
            </a:ext>
          </a:extLst>
        </p:cNvPr>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C8AFABF1-EBD8-2397-0497-22086C5E74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C7224E8C-23C9-88FF-7C65-61EFB7B07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42F514A4-C953-8F7B-4314-91CB307591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3053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3EB2988-AFA3-3069-606B-BB2717176324}"/>
              </a:ext>
            </a:extLst>
          </p:cNvPr>
          <p:cNvSpPr>
            <a:spLocks noGrp="1"/>
          </p:cNvSpPr>
          <p:nvPr>
            <p:ph idx="1"/>
          </p:nvPr>
        </p:nvSpPr>
        <p:spPr/>
        <p:txBody>
          <a:bodyPr/>
          <a:lstStyle/>
          <a:p>
            <a:endParaRPr lang="is-IS"/>
          </a:p>
        </p:txBody>
      </p:sp>
      <p:pic>
        <p:nvPicPr>
          <p:cNvPr id="5" name="Picture 4" descr="A yellow and blue chart with black text&#10;&#10;Description automatically generated">
            <a:extLst>
              <a:ext uri="{FF2B5EF4-FFF2-40B4-BE49-F238E27FC236}">
                <a16:creationId xmlns:a16="http://schemas.microsoft.com/office/drawing/2014/main" id="{701169C6-ACB9-B628-770B-A92823F9E25F}"/>
              </a:ext>
            </a:extLst>
          </p:cNvPr>
          <p:cNvPicPr>
            <a:picLocks noChangeAspect="1"/>
          </p:cNvPicPr>
          <p:nvPr/>
        </p:nvPicPr>
        <p:blipFill>
          <a:blip r:embed="rId2"/>
          <a:stretch>
            <a:fillRect/>
          </a:stretch>
        </p:blipFill>
        <p:spPr>
          <a:xfrm>
            <a:off x="-1" y="527526"/>
            <a:ext cx="12181769" cy="5860571"/>
          </a:xfrm>
          <a:prstGeom prst="rect">
            <a:avLst/>
          </a:prstGeom>
        </p:spPr>
      </p:pic>
      <p:sp>
        <p:nvSpPr>
          <p:cNvPr id="2" name="Title 1">
            <a:extLst>
              <a:ext uri="{FF2B5EF4-FFF2-40B4-BE49-F238E27FC236}">
                <a16:creationId xmlns:a16="http://schemas.microsoft.com/office/drawing/2014/main" id="{5470EACB-DC2C-67D2-90A3-F452E4A6C824}"/>
              </a:ext>
            </a:extLst>
          </p:cNvPr>
          <p:cNvSpPr>
            <a:spLocks noGrp="1"/>
          </p:cNvSpPr>
          <p:nvPr>
            <p:ph type="title"/>
          </p:nvPr>
        </p:nvSpPr>
        <p:spPr>
          <a:xfrm>
            <a:off x="1425742" y="689872"/>
            <a:ext cx="9689834" cy="583853"/>
          </a:xfrm>
        </p:spPr>
        <p:txBody>
          <a:bodyPr vert="horz" lIns="91440" tIns="45720" rIns="91440" bIns="45720" rtlCol="0" anchor="b">
            <a:normAutofit/>
          </a:bodyPr>
          <a:lstStyle/>
          <a:p>
            <a:pPr algn="ctr"/>
            <a:r>
              <a:rPr lang="en-US" sz="3000" b="1" dirty="0" err="1">
                <a:latin typeface="Calibri" panose="020F0502020204030204" pitchFamily="34" charset="0"/>
                <a:cs typeface="Calibri" panose="020F0502020204030204" pitchFamily="34" charset="0"/>
              </a:rPr>
              <a:t>ÞÁTTTÖKUMÓDEL</a:t>
            </a:r>
            <a:endParaRPr lang="en-US" sz="3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15147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FB10F0B-CF8B-565F-9F35-EDFF9FF5D8FB}"/>
              </a:ext>
            </a:extLst>
          </p:cNvPr>
          <p:cNvSpPr>
            <a:spLocks noGrp="1"/>
          </p:cNvSpPr>
          <p:nvPr>
            <p:ph idx="1"/>
          </p:nvPr>
        </p:nvSpPr>
        <p:spPr/>
        <p:txBody>
          <a:bodyPr/>
          <a:lstStyle/>
          <a:p>
            <a:endParaRPr lang="is-IS"/>
          </a:p>
        </p:txBody>
      </p:sp>
      <p:pic>
        <p:nvPicPr>
          <p:cNvPr id="5" name="Picture 4" descr="A yellow and blue chart with black text&#10;&#10;Description automatically generated">
            <a:extLst>
              <a:ext uri="{FF2B5EF4-FFF2-40B4-BE49-F238E27FC236}">
                <a16:creationId xmlns:a16="http://schemas.microsoft.com/office/drawing/2014/main" id="{18CD881B-E46D-F264-94B7-50DD0301318F}"/>
              </a:ext>
            </a:extLst>
          </p:cNvPr>
          <p:cNvPicPr>
            <a:picLocks noChangeAspect="1"/>
          </p:cNvPicPr>
          <p:nvPr/>
        </p:nvPicPr>
        <p:blipFill>
          <a:blip r:embed="rId2"/>
          <a:stretch>
            <a:fillRect/>
          </a:stretch>
        </p:blipFill>
        <p:spPr>
          <a:xfrm>
            <a:off x="-1" y="527526"/>
            <a:ext cx="12181769" cy="5860571"/>
          </a:xfrm>
          <a:prstGeom prst="rect">
            <a:avLst/>
          </a:prstGeom>
        </p:spPr>
      </p:pic>
      <p:sp>
        <p:nvSpPr>
          <p:cNvPr id="2" name="Title 1">
            <a:extLst>
              <a:ext uri="{FF2B5EF4-FFF2-40B4-BE49-F238E27FC236}">
                <a16:creationId xmlns:a16="http://schemas.microsoft.com/office/drawing/2014/main" id="{FA24E0ED-936B-B557-B73A-14B2BB3848A7}"/>
              </a:ext>
            </a:extLst>
          </p:cNvPr>
          <p:cNvSpPr>
            <a:spLocks noGrp="1"/>
          </p:cNvSpPr>
          <p:nvPr>
            <p:ph type="title"/>
          </p:nvPr>
        </p:nvSpPr>
        <p:spPr>
          <a:xfrm>
            <a:off x="1425742" y="689872"/>
            <a:ext cx="9689834" cy="583853"/>
          </a:xfrm>
        </p:spPr>
        <p:txBody>
          <a:bodyPr vert="horz" lIns="91440" tIns="45720" rIns="91440" bIns="45720" rtlCol="0" anchor="b">
            <a:normAutofit/>
          </a:bodyPr>
          <a:lstStyle/>
          <a:p>
            <a:pPr algn="ctr"/>
            <a:r>
              <a:rPr lang="en-US" sz="3000" dirty="0" err="1">
                <a:latin typeface="Calibri" panose="020F0502020204030204" pitchFamily="34" charset="0"/>
                <a:cs typeface="Calibri" panose="020F0502020204030204" pitchFamily="34" charset="0"/>
              </a:rPr>
              <a:t>Þátttökumódel</a:t>
            </a:r>
            <a:endParaRPr lang="en-US" sz="3000" dirty="0">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3" name="Handskrift 2">
                <a:extLst>
                  <a:ext uri="{FF2B5EF4-FFF2-40B4-BE49-F238E27FC236}">
                    <a16:creationId xmlns:a16="http://schemas.microsoft.com/office/drawing/2014/main" id="{1B059024-7F20-0A7F-80DE-EA8F2B42CBA2}"/>
                  </a:ext>
                </a:extLst>
              </p14:cNvPr>
              <p14:cNvContentPartPr/>
              <p14:nvPr/>
            </p14:nvContentPartPr>
            <p14:xfrm>
              <a:off x="5426731" y="1214868"/>
              <a:ext cx="2697120" cy="5018040"/>
            </p14:xfrm>
          </p:contentPart>
        </mc:Choice>
        <mc:Fallback xmlns="">
          <p:pic>
            <p:nvPicPr>
              <p:cNvPr id="3" name="Handskrift 2">
                <a:extLst>
                  <a:ext uri="{FF2B5EF4-FFF2-40B4-BE49-F238E27FC236}">
                    <a16:creationId xmlns:a16="http://schemas.microsoft.com/office/drawing/2014/main" id="{1B059024-7F20-0A7F-80DE-EA8F2B42CBA2}"/>
                  </a:ext>
                </a:extLst>
              </p:cNvPr>
              <p:cNvPicPr/>
              <p:nvPr/>
            </p:nvPicPr>
            <p:blipFill>
              <a:blip r:embed="rId4"/>
              <a:stretch>
                <a:fillRect/>
              </a:stretch>
            </p:blipFill>
            <p:spPr>
              <a:xfrm>
                <a:off x="5364091" y="1151868"/>
                <a:ext cx="2822760" cy="5143680"/>
              </a:xfrm>
              <a:prstGeom prst="rect">
                <a:avLst/>
              </a:prstGeom>
            </p:spPr>
          </p:pic>
        </mc:Fallback>
      </mc:AlternateContent>
    </p:spTree>
    <p:extLst>
      <p:ext uri="{BB962C8B-B14F-4D97-AF65-F5344CB8AC3E}">
        <p14:creationId xmlns:p14="http://schemas.microsoft.com/office/powerpoint/2010/main" val="1203646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ynd 8" descr="Mynd sem inniheldur texti, skj�mynd, nafnspjald&#10;&#10;Efni búið til af gervigreind getur verið með villum.">
            <a:extLst>
              <a:ext uri="{FF2B5EF4-FFF2-40B4-BE49-F238E27FC236}">
                <a16:creationId xmlns:a16="http://schemas.microsoft.com/office/drawing/2014/main" id="{C6D7988A-EFE8-E7D9-42D8-B22CAFF0E0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069" y="836205"/>
            <a:ext cx="11931861" cy="4360828"/>
          </a:xfrm>
          <a:prstGeom prst="rect">
            <a:avLst/>
          </a:prstGeom>
        </p:spPr>
      </p:pic>
      <p:pic>
        <p:nvPicPr>
          <p:cNvPr id="3" name="Mynd 2">
            <a:extLst>
              <a:ext uri="{FF2B5EF4-FFF2-40B4-BE49-F238E27FC236}">
                <a16:creationId xmlns:a16="http://schemas.microsoft.com/office/drawing/2014/main" id="{EF7A7971-173D-E15E-93FF-34C39FA30143}"/>
              </a:ext>
            </a:extLst>
          </p:cNvPr>
          <p:cNvPicPr>
            <a:picLocks noChangeAspect="1"/>
          </p:cNvPicPr>
          <p:nvPr/>
        </p:nvPicPr>
        <p:blipFill>
          <a:blip r:embed="rId4"/>
          <a:stretch>
            <a:fillRect/>
          </a:stretch>
        </p:blipFill>
        <p:spPr>
          <a:xfrm>
            <a:off x="583474" y="2881235"/>
            <a:ext cx="1733005" cy="1465408"/>
          </a:xfrm>
          <a:prstGeom prst="rect">
            <a:avLst/>
          </a:prstGeom>
        </p:spPr>
      </p:pic>
    </p:spTree>
    <p:extLst>
      <p:ext uri="{BB962C8B-B14F-4D97-AF65-F5344CB8AC3E}">
        <p14:creationId xmlns:p14="http://schemas.microsoft.com/office/powerpoint/2010/main" val="984981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A820D-A0F4-F05B-0925-F0EEAABE8F23}"/>
            </a:ext>
          </a:extLst>
        </p:cNvPr>
        <p:cNvGrpSpPr/>
        <p:nvPr/>
      </p:nvGrpSpPr>
      <p:grpSpPr>
        <a:xfrm>
          <a:off x="0" y="0"/>
          <a:ext cx="0" cy="0"/>
          <a:chOff x="0" y="0"/>
          <a:chExt cx="0" cy="0"/>
        </a:xfrm>
      </p:grpSpPr>
      <p:pic>
        <p:nvPicPr>
          <p:cNvPr id="5" name="Staðgengill efnis 4" descr="Mynd sem inniheldur texti, b�k, innandyra, box&#10;&#10;Efni búið til af gervigreind getur verið með villum.">
            <a:extLst>
              <a:ext uri="{FF2B5EF4-FFF2-40B4-BE49-F238E27FC236}">
                <a16:creationId xmlns:a16="http://schemas.microsoft.com/office/drawing/2014/main" id="{4890E2D6-08D6-08D2-5CD6-A232030BAB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9634" y="2302967"/>
            <a:ext cx="5486400" cy="4114800"/>
          </a:xfrm>
          <a:ln>
            <a:solidFill>
              <a:schemeClr val="tx1"/>
            </a:solidFill>
          </a:ln>
        </p:spPr>
      </p:pic>
      <p:pic>
        <p:nvPicPr>
          <p:cNvPr id="8" name="Mynd 7" descr="Mynd sem inniheldur texti, skj�mynd, innandyra, mappa&#10;&#10;Efni búið til af gervigreind getur verið með villum.">
            <a:extLst>
              <a:ext uri="{FF2B5EF4-FFF2-40B4-BE49-F238E27FC236}">
                <a16:creationId xmlns:a16="http://schemas.microsoft.com/office/drawing/2014/main" id="{732B02E4-1C49-EFB7-AB19-850215869D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036250" y="1838083"/>
            <a:ext cx="5860120" cy="3299248"/>
          </a:xfrm>
          <a:prstGeom prst="rect">
            <a:avLst/>
          </a:prstGeom>
          <a:ln>
            <a:solidFill>
              <a:schemeClr val="tx1"/>
            </a:solidFill>
          </a:ln>
        </p:spPr>
      </p:pic>
      <p:pic>
        <p:nvPicPr>
          <p:cNvPr id="11" name="Mynd 10">
            <a:extLst>
              <a:ext uri="{FF2B5EF4-FFF2-40B4-BE49-F238E27FC236}">
                <a16:creationId xmlns:a16="http://schemas.microsoft.com/office/drawing/2014/main" id="{A439041C-B25D-DF6D-122C-B7976C1B0D48}"/>
              </a:ext>
            </a:extLst>
          </p:cNvPr>
          <p:cNvPicPr>
            <a:picLocks noChangeAspect="1"/>
          </p:cNvPicPr>
          <p:nvPr/>
        </p:nvPicPr>
        <p:blipFill>
          <a:blip r:embed="rId4"/>
          <a:stretch>
            <a:fillRect/>
          </a:stretch>
        </p:blipFill>
        <p:spPr>
          <a:xfrm>
            <a:off x="339634" y="366059"/>
            <a:ext cx="6210751" cy="1628204"/>
          </a:xfrm>
          <a:prstGeom prst="rect">
            <a:avLst/>
          </a:prstGeom>
          <a:ln>
            <a:solidFill>
              <a:schemeClr val="tx1"/>
            </a:solidFill>
          </a:ln>
        </p:spPr>
      </p:pic>
    </p:spTree>
    <p:extLst>
      <p:ext uri="{BB962C8B-B14F-4D97-AF65-F5344CB8AC3E}">
        <p14:creationId xmlns:p14="http://schemas.microsoft.com/office/powerpoint/2010/main" val="3173950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A7A9296-0A42-F3AF-03E7-130B6FE5DBC4}"/>
            </a:ext>
          </a:extLst>
        </p:cNvPr>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4AEA19CB-637C-20C4-1E60-6BA56A1DE9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EAA4A913-1585-7B8D-70E7-919F3CAC9D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C9B929A2-422D-038E-0CAA-E7E119E8F76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3053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141FAB0F-1C77-271B-AEA7-7E2BA811D0C2}"/>
              </a:ext>
            </a:extLst>
          </p:cNvPr>
          <p:cNvSpPr>
            <a:spLocks noGrp="1"/>
          </p:cNvSpPr>
          <p:nvPr>
            <p:ph idx="1"/>
          </p:nvPr>
        </p:nvSpPr>
        <p:spPr/>
        <p:txBody>
          <a:bodyPr/>
          <a:lstStyle/>
          <a:p>
            <a:endParaRPr lang="is-IS"/>
          </a:p>
        </p:txBody>
      </p:sp>
      <p:pic>
        <p:nvPicPr>
          <p:cNvPr id="5" name="Picture 4" descr="A yellow and blue chart with black text&#10;&#10;Description automatically generated">
            <a:extLst>
              <a:ext uri="{FF2B5EF4-FFF2-40B4-BE49-F238E27FC236}">
                <a16:creationId xmlns:a16="http://schemas.microsoft.com/office/drawing/2014/main" id="{1F19055F-EEF1-3AC5-4C76-483981845A0D}"/>
              </a:ext>
            </a:extLst>
          </p:cNvPr>
          <p:cNvPicPr>
            <a:picLocks noChangeAspect="1"/>
          </p:cNvPicPr>
          <p:nvPr/>
        </p:nvPicPr>
        <p:blipFill>
          <a:blip r:embed="rId2"/>
          <a:stretch>
            <a:fillRect/>
          </a:stretch>
        </p:blipFill>
        <p:spPr>
          <a:xfrm>
            <a:off x="-1" y="527526"/>
            <a:ext cx="12181769" cy="5860571"/>
          </a:xfrm>
          <a:prstGeom prst="rect">
            <a:avLst/>
          </a:prstGeom>
        </p:spPr>
      </p:pic>
      <p:sp>
        <p:nvSpPr>
          <p:cNvPr id="2" name="Title 1">
            <a:extLst>
              <a:ext uri="{FF2B5EF4-FFF2-40B4-BE49-F238E27FC236}">
                <a16:creationId xmlns:a16="http://schemas.microsoft.com/office/drawing/2014/main" id="{F56DA8E9-0639-878B-BC6A-7CC521DD20B8}"/>
              </a:ext>
            </a:extLst>
          </p:cNvPr>
          <p:cNvSpPr>
            <a:spLocks noGrp="1"/>
          </p:cNvSpPr>
          <p:nvPr>
            <p:ph type="title"/>
          </p:nvPr>
        </p:nvSpPr>
        <p:spPr>
          <a:xfrm>
            <a:off x="1425742" y="689872"/>
            <a:ext cx="9689834" cy="583853"/>
          </a:xfrm>
        </p:spPr>
        <p:txBody>
          <a:bodyPr vert="horz" lIns="91440" tIns="45720" rIns="91440" bIns="45720" rtlCol="0" anchor="b">
            <a:normAutofit/>
          </a:bodyPr>
          <a:lstStyle/>
          <a:p>
            <a:pPr algn="ctr"/>
            <a:r>
              <a:rPr lang="en-US" sz="3000" b="1" dirty="0" err="1">
                <a:latin typeface="Calibri" panose="020F0502020204030204" pitchFamily="34" charset="0"/>
                <a:cs typeface="Calibri" panose="020F0502020204030204" pitchFamily="34" charset="0"/>
              </a:rPr>
              <a:t>ÞÁTTTÖKUMÓDEL</a:t>
            </a:r>
            <a:endParaRPr lang="en-US" sz="3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379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FB10F0B-CF8B-565F-9F35-EDFF9FF5D8FB}"/>
              </a:ext>
            </a:extLst>
          </p:cNvPr>
          <p:cNvSpPr>
            <a:spLocks noGrp="1"/>
          </p:cNvSpPr>
          <p:nvPr>
            <p:ph idx="1"/>
          </p:nvPr>
        </p:nvSpPr>
        <p:spPr/>
        <p:txBody>
          <a:bodyPr/>
          <a:lstStyle/>
          <a:p>
            <a:endParaRPr lang="is-IS"/>
          </a:p>
        </p:txBody>
      </p:sp>
      <p:pic>
        <p:nvPicPr>
          <p:cNvPr id="5" name="Picture 4" descr="A yellow and blue chart with black text&#10;&#10;Description automatically generated">
            <a:extLst>
              <a:ext uri="{FF2B5EF4-FFF2-40B4-BE49-F238E27FC236}">
                <a16:creationId xmlns:a16="http://schemas.microsoft.com/office/drawing/2014/main" id="{18CD881B-E46D-F264-94B7-50DD0301318F}"/>
              </a:ext>
            </a:extLst>
          </p:cNvPr>
          <p:cNvPicPr>
            <a:picLocks noChangeAspect="1"/>
          </p:cNvPicPr>
          <p:nvPr/>
        </p:nvPicPr>
        <p:blipFill>
          <a:blip r:embed="rId2"/>
          <a:stretch>
            <a:fillRect/>
          </a:stretch>
        </p:blipFill>
        <p:spPr>
          <a:xfrm>
            <a:off x="-1" y="527526"/>
            <a:ext cx="12181769" cy="5860571"/>
          </a:xfrm>
          <a:prstGeom prst="rect">
            <a:avLst/>
          </a:prstGeom>
        </p:spPr>
      </p:pic>
      <p:sp>
        <p:nvSpPr>
          <p:cNvPr id="2" name="Title 1">
            <a:extLst>
              <a:ext uri="{FF2B5EF4-FFF2-40B4-BE49-F238E27FC236}">
                <a16:creationId xmlns:a16="http://schemas.microsoft.com/office/drawing/2014/main" id="{FA24E0ED-936B-B557-B73A-14B2BB3848A7}"/>
              </a:ext>
            </a:extLst>
          </p:cNvPr>
          <p:cNvSpPr>
            <a:spLocks noGrp="1"/>
          </p:cNvSpPr>
          <p:nvPr>
            <p:ph type="title"/>
          </p:nvPr>
        </p:nvSpPr>
        <p:spPr>
          <a:xfrm>
            <a:off x="1425742" y="689872"/>
            <a:ext cx="9689834" cy="583853"/>
          </a:xfrm>
        </p:spPr>
        <p:txBody>
          <a:bodyPr vert="horz" lIns="91440" tIns="45720" rIns="91440" bIns="45720" rtlCol="0" anchor="b">
            <a:normAutofit/>
          </a:bodyPr>
          <a:lstStyle/>
          <a:p>
            <a:pPr algn="ctr"/>
            <a:r>
              <a:rPr lang="en-US" sz="3000" dirty="0" err="1">
                <a:latin typeface="Calibri" panose="020F0502020204030204" pitchFamily="34" charset="0"/>
                <a:cs typeface="Calibri" panose="020F0502020204030204" pitchFamily="34" charset="0"/>
              </a:rPr>
              <a:t>Þátttökumódel</a:t>
            </a:r>
            <a:endParaRPr lang="en-US" sz="3000" dirty="0">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3" name="Handskrift 2">
                <a:extLst>
                  <a:ext uri="{FF2B5EF4-FFF2-40B4-BE49-F238E27FC236}">
                    <a16:creationId xmlns:a16="http://schemas.microsoft.com/office/drawing/2014/main" id="{4621716F-6F15-D2C3-6A86-8555BBE11E23}"/>
                  </a:ext>
                </a:extLst>
              </p14:cNvPr>
              <p14:cNvContentPartPr/>
              <p14:nvPr/>
            </p14:nvContentPartPr>
            <p14:xfrm>
              <a:off x="7128451" y="1098588"/>
              <a:ext cx="2339640" cy="5327640"/>
            </p14:xfrm>
          </p:contentPart>
        </mc:Choice>
        <mc:Fallback xmlns="">
          <p:pic>
            <p:nvPicPr>
              <p:cNvPr id="3" name="Handskrift 2">
                <a:extLst>
                  <a:ext uri="{FF2B5EF4-FFF2-40B4-BE49-F238E27FC236}">
                    <a16:creationId xmlns:a16="http://schemas.microsoft.com/office/drawing/2014/main" id="{4621716F-6F15-D2C3-6A86-8555BBE11E23}"/>
                  </a:ext>
                </a:extLst>
              </p:cNvPr>
              <p:cNvPicPr/>
              <p:nvPr/>
            </p:nvPicPr>
            <p:blipFill>
              <a:blip r:embed="rId4"/>
              <a:stretch>
                <a:fillRect/>
              </a:stretch>
            </p:blipFill>
            <p:spPr>
              <a:xfrm>
                <a:off x="7065811" y="1035588"/>
                <a:ext cx="2465280" cy="5453280"/>
              </a:xfrm>
              <a:prstGeom prst="rect">
                <a:avLst/>
              </a:prstGeom>
            </p:spPr>
          </p:pic>
        </mc:Fallback>
      </mc:AlternateContent>
    </p:spTree>
    <p:extLst>
      <p:ext uri="{BB962C8B-B14F-4D97-AF65-F5344CB8AC3E}">
        <p14:creationId xmlns:p14="http://schemas.microsoft.com/office/powerpoint/2010/main" val="1207554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taðgengill efnis 8" descr="Mynd sem inniheldur texti, skj�mynd&#10;&#10;Efni búið til af gervigreind getur verið með villum.">
            <a:extLst>
              <a:ext uri="{FF2B5EF4-FFF2-40B4-BE49-F238E27FC236}">
                <a16:creationId xmlns:a16="http://schemas.microsoft.com/office/drawing/2014/main" id="{1E7DCA7A-C91C-2714-5BBB-6D22061F424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6476" y="192217"/>
            <a:ext cx="11779048" cy="6473565"/>
          </a:xfrm>
        </p:spPr>
      </p:pic>
      <p:pic>
        <p:nvPicPr>
          <p:cNvPr id="3" name="Mynd 2">
            <a:extLst>
              <a:ext uri="{FF2B5EF4-FFF2-40B4-BE49-F238E27FC236}">
                <a16:creationId xmlns:a16="http://schemas.microsoft.com/office/drawing/2014/main" id="{8514BB0A-C954-28BC-A19D-895A63E68314}"/>
              </a:ext>
            </a:extLst>
          </p:cNvPr>
          <p:cNvPicPr>
            <a:picLocks noChangeAspect="1"/>
          </p:cNvPicPr>
          <p:nvPr/>
        </p:nvPicPr>
        <p:blipFill>
          <a:blip r:embed="rId4"/>
          <a:stretch>
            <a:fillRect/>
          </a:stretch>
        </p:blipFill>
        <p:spPr>
          <a:xfrm>
            <a:off x="752475" y="3314699"/>
            <a:ext cx="1567492" cy="1288017"/>
          </a:xfrm>
          <a:prstGeom prst="rect">
            <a:avLst/>
          </a:prstGeom>
        </p:spPr>
      </p:pic>
    </p:spTree>
    <p:extLst>
      <p:ext uri="{BB962C8B-B14F-4D97-AF65-F5344CB8AC3E}">
        <p14:creationId xmlns:p14="http://schemas.microsoft.com/office/powerpoint/2010/main" val="5169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B6F62-4F16-33B2-3688-FF15EB240B86}"/>
            </a:ext>
          </a:extLst>
        </p:cNvPr>
        <p:cNvGrpSpPr/>
        <p:nvPr/>
      </p:nvGrpSpPr>
      <p:grpSpPr>
        <a:xfrm>
          <a:off x="0" y="0"/>
          <a:ext cx="0" cy="0"/>
          <a:chOff x="0" y="0"/>
          <a:chExt cx="0" cy="0"/>
        </a:xfrm>
      </p:grpSpPr>
      <p:pic>
        <p:nvPicPr>
          <p:cNvPr id="7" name="Staðgengill efnis 6" descr="Mynd sem inniheldur fatna�ur, sk�fatna�ur, einstaklingur, innandyra&#10;&#10;Efni búið til af gervigreind getur verið með villum.">
            <a:extLst>
              <a:ext uri="{FF2B5EF4-FFF2-40B4-BE49-F238E27FC236}">
                <a16:creationId xmlns:a16="http://schemas.microsoft.com/office/drawing/2014/main" id="{ACC1949A-79AD-719E-91CF-0E273A0BC3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43057" y="2184083"/>
            <a:ext cx="4114800" cy="4114800"/>
          </a:xfrm>
          <a:ln>
            <a:solidFill>
              <a:schemeClr val="tx1"/>
            </a:solidFill>
          </a:ln>
        </p:spPr>
      </p:pic>
      <p:pic>
        <p:nvPicPr>
          <p:cNvPr id="10" name="Mynd 9" descr="Mynd sem inniheldur ��r�ttir, innandyra, einstaklingur, fatna�ur&#10;&#10;Efni búið til af gervigreind getur verið með villum.">
            <a:extLst>
              <a:ext uri="{FF2B5EF4-FFF2-40B4-BE49-F238E27FC236}">
                <a16:creationId xmlns:a16="http://schemas.microsoft.com/office/drawing/2014/main" id="{2FAA1587-23CF-733C-B7C2-AEEBA3C930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25" y="2184083"/>
            <a:ext cx="4114800" cy="4114800"/>
          </a:xfrm>
          <a:prstGeom prst="rect">
            <a:avLst/>
          </a:prstGeom>
          <a:ln>
            <a:solidFill>
              <a:schemeClr val="tx1"/>
            </a:solidFill>
          </a:ln>
        </p:spPr>
      </p:pic>
      <p:sp>
        <p:nvSpPr>
          <p:cNvPr id="12" name="Textarammi 11">
            <a:extLst>
              <a:ext uri="{FF2B5EF4-FFF2-40B4-BE49-F238E27FC236}">
                <a16:creationId xmlns:a16="http://schemas.microsoft.com/office/drawing/2014/main" id="{4DC3A3B2-B4A5-B547-593C-5D61CEBEA900}"/>
              </a:ext>
            </a:extLst>
          </p:cNvPr>
          <p:cNvSpPr txBox="1"/>
          <p:nvPr/>
        </p:nvSpPr>
        <p:spPr>
          <a:xfrm>
            <a:off x="619125" y="557349"/>
            <a:ext cx="3482612" cy="646331"/>
          </a:xfrm>
          <a:prstGeom prst="rect">
            <a:avLst/>
          </a:prstGeom>
          <a:noFill/>
        </p:spPr>
        <p:txBody>
          <a:bodyPr wrap="square" rtlCol="0">
            <a:spAutoFit/>
          </a:bodyPr>
          <a:lstStyle/>
          <a:p>
            <a:r>
              <a:rPr lang="is-IS" dirty="0"/>
              <a:t>Allir vilja vera hluti af hópi og þar getur bókasafnið hjálpað.</a:t>
            </a:r>
          </a:p>
        </p:txBody>
      </p:sp>
      <p:sp>
        <p:nvSpPr>
          <p:cNvPr id="13" name="Textarammi 12">
            <a:extLst>
              <a:ext uri="{FF2B5EF4-FFF2-40B4-BE49-F238E27FC236}">
                <a16:creationId xmlns:a16="http://schemas.microsoft.com/office/drawing/2014/main" id="{A88219A5-0C25-0DD4-C69F-4DB58FEB8B4A}"/>
              </a:ext>
            </a:extLst>
          </p:cNvPr>
          <p:cNvSpPr txBox="1"/>
          <p:nvPr/>
        </p:nvSpPr>
        <p:spPr>
          <a:xfrm>
            <a:off x="6357257" y="557349"/>
            <a:ext cx="5094514" cy="1200329"/>
          </a:xfrm>
          <a:prstGeom prst="rect">
            <a:avLst/>
          </a:prstGeom>
          <a:noFill/>
        </p:spPr>
        <p:txBody>
          <a:bodyPr wrap="square" rtlCol="0">
            <a:spAutoFit/>
          </a:bodyPr>
          <a:lstStyle/>
          <a:p>
            <a:r>
              <a:rPr lang="is-IS" dirty="0"/>
              <a:t>Sögustundir fyrir fjölskyldur með mjög ólíkan bakgrunn. Þar verður til vettvangur fyrir fólk að kynnast, eiga samskipti og sína gagnkvæman skilning þó bakgrunnur sé ólíkur.</a:t>
            </a:r>
          </a:p>
        </p:txBody>
      </p:sp>
    </p:spTree>
    <p:extLst>
      <p:ext uri="{BB962C8B-B14F-4D97-AF65-F5344CB8AC3E}">
        <p14:creationId xmlns:p14="http://schemas.microsoft.com/office/powerpoint/2010/main" val="1069536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7D55AAB-F2D3-C497-AB1D-64F7A4DDF795}"/>
            </a:ext>
          </a:extLst>
        </p:cNvPr>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7EAEB8A5-92D6-3666-4AE6-7E5697CA58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4E5945A2-388B-8A11-0FAC-81FE99A18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175C454B-EAA3-74E0-A7BB-C10214B7EE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3053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E5186AAF-AFA9-E56D-B361-222AE93713DB}"/>
              </a:ext>
            </a:extLst>
          </p:cNvPr>
          <p:cNvSpPr>
            <a:spLocks noGrp="1"/>
          </p:cNvSpPr>
          <p:nvPr>
            <p:ph idx="1"/>
          </p:nvPr>
        </p:nvSpPr>
        <p:spPr/>
        <p:txBody>
          <a:bodyPr/>
          <a:lstStyle/>
          <a:p>
            <a:endParaRPr lang="is-IS"/>
          </a:p>
        </p:txBody>
      </p:sp>
      <p:pic>
        <p:nvPicPr>
          <p:cNvPr id="5" name="Picture 4" descr="A yellow and blue chart with black text&#10;&#10;Description automatically generated">
            <a:extLst>
              <a:ext uri="{FF2B5EF4-FFF2-40B4-BE49-F238E27FC236}">
                <a16:creationId xmlns:a16="http://schemas.microsoft.com/office/drawing/2014/main" id="{80C2F132-2935-8E91-FB51-AAA3DC3A5EEE}"/>
              </a:ext>
            </a:extLst>
          </p:cNvPr>
          <p:cNvPicPr>
            <a:picLocks noChangeAspect="1"/>
          </p:cNvPicPr>
          <p:nvPr/>
        </p:nvPicPr>
        <p:blipFill>
          <a:blip r:embed="rId2"/>
          <a:stretch>
            <a:fillRect/>
          </a:stretch>
        </p:blipFill>
        <p:spPr>
          <a:xfrm>
            <a:off x="-1" y="527526"/>
            <a:ext cx="12181769" cy="5860571"/>
          </a:xfrm>
          <a:prstGeom prst="rect">
            <a:avLst/>
          </a:prstGeom>
        </p:spPr>
      </p:pic>
      <p:sp>
        <p:nvSpPr>
          <p:cNvPr id="2" name="Title 1">
            <a:extLst>
              <a:ext uri="{FF2B5EF4-FFF2-40B4-BE49-F238E27FC236}">
                <a16:creationId xmlns:a16="http://schemas.microsoft.com/office/drawing/2014/main" id="{ED9F671E-CD06-E636-8546-A71CED176416}"/>
              </a:ext>
            </a:extLst>
          </p:cNvPr>
          <p:cNvSpPr>
            <a:spLocks noGrp="1"/>
          </p:cNvSpPr>
          <p:nvPr>
            <p:ph type="title"/>
          </p:nvPr>
        </p:nvSpPr>
        <p:spPr>
          <a:xfrm>
            <a:off x="1425742" y="689872"/>
            <a:ext cx="9689834" cy="583853"/>
          </a:xfrm>
        </p:spPr>
        <p:txBody>
          <a:bodyPr vert="horz" lIns="91440" tIns="45720" rIns="91440" bIns="45720" rtlCol="0" anchor="b">
            <a:normAutofit/>
          </a:bodyPr>
          <a:lstStyle/>
          <a:p>
            <a:pPr algn="ctr"/>
            <a:r>
              <a:rPr lang="en-US" sz="3000" b="1" dirty="0" err="1">
                <a:latin typeface="Calibri" panose="020F0502020204030204" pitchFamily="34" charset="0"/>
                <a:cs typeface="Calibri" panose="020F0502020204030204" pitchFamily="34" charset="0"/>
              </a:rPr>
              <a:t>ÞÁTTTÖKUMÓDEL</a:t>
            </a:r>
            <a:endParaRPr lang="en-US" sz="3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18305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FB10F0B-CF8B-565F-9F35-EDFF9FF5D8FB}"/>
              </a:ext>
            </a:extLst>
          </p:cNvPr>
          <p:cNvSpPr>
            <a:spLocks noGrp="1"/>
          </p:cNvSpPr>
          <p:nvPr>
            <p:ph idx="1"/>
          </p:nvPr>
        </p:nvSpPr>
        <p:spPr/>
        <p:txBody>
          <a:bodyPr/>
          <a:lstStyle/>
          <a:p>
            <a:endParaRPr lang="is-IS"/>
          </a:p>
        </p:txBody>
      </p:sp>
      <p:pic>
        <p:nvPicPr>
          <p:cNvPr id="5" name="Picture 4" descr="A yellow and blue chart with black text&#10;&#10;Description automatically generated">
            <a:extLst>
              <a:ext uri="{FF2B5EF4-FFF2-40B4-BE49-F238E27FC236}">
                <a16:creationId xmlns:a16="http://schemas.microsoft.com/office/drawing/2014/main" id="{18CD881B-E46D-F264-94B7-50DD0301318F}"/>
              </a:ext>
            </a:extLst>
          </p:cNvPr>
          <p:cNvPicPr>
            <a:picLocks noChangeAspect="1"/>
          </p:cNvPicPr>
          <p:nvPr/>
        </p:nvPicPr>
        <p:blipFill>
          <a:blip r:embed="rId2"/>
          <a:stretch>
            <a:fillRect/>
          </a:stretch>
        </p:blipFill>
        <p:spPr>
          <a:xfrm>
            <a:off x="-1" y="527526"/>
            <a:ext cx="12181769" cy="5860571"/>
          </a:xfrm>
          <a:prstGeom prst="rect">
            <a:avLst/>
          </a:prstGeom>
        </p:spPr>
      </p:pic>
      <p:sp>
        <p:nvSpPr>
          <p:cNvPr id="2" name="Title 1">
            <a:extLst>
              <a:ext uri="{FF2B5EF4-FFF2-40B4-BE49-F238E27FC236}">
                <a16:creationId xmlns:a16="http://schemas.microsoft.com/office/drawing/2014/main" id="{FA24E0ED-936B-B557-B73A-14B2BB3848A7}"/>
              </a:ext>
            </a:extLst>
          </p:cNvPr>
          <p:cNvSpPr>
            <a:spLocks noGrp="1"/>
          </p:cNvSpPr>
          <p:nvPr>
            <p:ph type="title"/>
          </p:nvPr>
        </p:nvSpPr>
        <p:spPr>
          <a:xfrm>
            <a:off x="1425742" y="689872"/>
            <a:ext cx="9689834" cy="583853"/>
          </a:xfrm>
        </p:spPr>
        <p:txBody>
          <a:bodyPr vert="horz" lIns="91440" tIns="45720" rIns="91440" bIns="45720" rtlCol="0" anchor="b">
            <a:normAutofit/>
          </a:bodyPr>
          <a:lstStyle/>
          <a:p>
            <a:pPr algn="ctr"/>
            <a:r>
              <a:rPr lang="en-US" sz="3000" dirty="0" err="1">
                <a:latin typeface="Calibri" panose="020F0502020204030204" pitchFamily="34" charset="0"/>
                <a:cs typeface="Calibri" panose="020F0502020204030204" pitchFamily="34" charset="0"/>
              </a:rPr>
              <a:t>Þátttökumódel</a:t>
            </a:r>
            <a:endParaRPr lang="en-US" sz="3000" dirty="0">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3" name="Handskrift 2">
                <a:extLst>
                  <a:ext uri="{FF2B5EF4-FFF2-40B4-BE49-F238E27FC236}">
                    <a16:creationId xmlns:a16="http://schemas.microsoft.com/office/drawing/2014/main" id="{932995F0-EA3F-0415-55D9-CD1A896D3290}"/>
                  </a:ext>
                </a:extLst>
              </p14:cNvPr>
              <p14:cNvContentPartPr/>
              <p14:nvPr/>
            </p14:nvContentPartPr>
            <p14:xfrm>
              <a:off x="8840971" y="1157268"/>
              <a:ext cx="2827080" cy="5511240"/>
            </p14:xfrm>
          </p:contentPart>
        </mc:Choice>
        <mc:Fallback xmlns="">
          <p:pic>
            <p:nvPicPr>
              <p:cNvPr id="3" name="Handskrift 2">
                <a:extLst>
                  <a:ext uri="{FF2B5EF4-FFF2-40B4-BE49-F238E27FC236}">
                    <a16:creationId xmlns:a16="http://schemas.microsoft.com/office/drawing/2014/main" id="{932995F0-EA3F-0415-55D9-CD1A896D3290}"/>
                  </a:ext>
                </a:extLst>
              </p:cNvPr>
              <p:cNvPicPr/>
              <p:nvPr/>
            </p:nvPicPr>
            <p:blipFill>
              <a:blip r:embed="rId4"/>
              <a:stretch>
                <a:fillRect/>
              </a:stretch>
            </p:blipFill>
            <p:spPr>
              <a:xfrm>
                <a:off x="8778331" y="1094628"/>
                <a:ext cx="2952720" cy="5636880"/>
              </a:xfrm>
              <a:prstGeom prst="rect">
                <a:avLst/>
              </a:prstGeom>
            </p:spPr>
          </p:pic>
        </mc:Fallback>
      </mc:AlternateContent>
    </p:spTree>
    <p:extLst>
      <p:ext uri="{BB962C8B-B14F-4D97-AF65-F5344CB8AC3E}">
        <p14:creationId xmlns:p14="http://schemas.microsoft.com/office/powerpoint/2010/main" val="2865664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ynd 8" descr="Mynd sem inniheldur texti, skj�mynd&#10;&#10;Efni búið til af gervigreind getur verið með villum.">
            <a:extLst>
              <a:ext uri="{FF2B5EF4-FFF2-40B4-BE49-F238E27FC236}">
                <a16:creationId xmlns:a16="http://schemas.microsoft.com/office/drawing/2014/main" id="{B81EB442-6762-11EF-3F23-D1AC2F364A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072" y="86088"/>
            <a:ext cx="11938520" cy="6557779"/>
          </a:xfrm>
          <a:prstGeom prst="rect">
            <a:avLst/>
          </a:prstGeom>
        </p:spPr>
      </p:pic>
      <p:pic>
        <p:nvPicPr>
          <p:cNvPr id="4" name="Mynd 3">
            <a:extLst>
              <a:ext uri="{FF2B5EF4-FFF2-40B4-BE49-F238E27FC236}">
                <a16:creationId xmlns:a16="http://schemas.microsoft.com/office/drawing/2014/main" id="{9E9CDBB3-0459-05F0-5EF7-9B10D4232456}"/>
              </a:ext>
            </a:extLst>
          </p:cNvPr>
          <p:cNvPicPr>
            <a:picLocks noChangeAspect="1"/>
          </p:cNvPicPr>
          <p:nvPr/>
        </p:nvPicPr>
        <p:blipFill>
          <a:blip r:embed="rId4"/>
          <a:stretch>
            <a:fillRect/>
          </a:stretch>
        </p:blipFill>
        <p:spPr>
          <a:xfrm>
            <a:off x="629916" y="3213654"/>
            <a:ext cx="1611435" cy="1384472"/>
          </a:xfrm>
          <a:prstGeom prst="rect">
            <a:avLst/>
          </a:prstGeom>
        </p:spPr>
      </p:pic>
      <p:pic>
        <p:nvPicPr>
          <p:cNvPr id="6" name="Mynd 5">
            <a:extLst>
              <a:ext uri="{FF2B5EF4-FFF2-40B4-BE49-F238E27FC236}">
                <a16:creationId xmlns:a16="http://schemas.microsoft.com/office/drawing/2014/main" id="{13972329-FF1D-336B-ED70-5B2B13821FC5}"/>
              </a:ext>
            </a:extLst>
          </p:cNvPr>
          <p:cNvPicPr>
            <a:picLocks noChangeAspect="1"/>
          </p:cNvPicPr>
          <p:nvPr/>
        </p:nvPicPr>
        <p:blipFill>
          <a:blip r:embed="rId5"/>
          <a:stretch>
            <a:fillRect/>
          </a:stretch>
        </p:blipFill>
        <p:spPr>
          <a:xfrm>
            <a:off x="455745" y="639188"/>
            <a:ext cx="2003588" cy="1057449"/>
          </a:xfrm>
          <a:prstGeom prst="rect">
            <a:avLst/>
          </a:prstGeom>
        </p:spPr>
      </p:pic>
      <p:sp>
        <p:nvSpPr>
          <p:cNvPr id="7" name="Textarammi 6">
            <a:extLst>
              <a:ext uri="{FF2B5EF4-FFF2-40B4-BE49-F238E27FC236}">
                <a16:creationId xmlns:a16="http://schemas.microsoft.com/office/drawing/2014/main" id="{57C359EA-86E3-DBEA-8CD2-062E47AE022C}"/>
              </a:ext>
            </a:extLst>
          </p:cNvPr>
          <p:cNvSpPr txBox="1"/>
          <p:nvPr/>
        </p:nvSpPr>
        <p:spPr>
          <a:xfrm>
            <a:off x="638625" y="1010193"/>
            <a:ext cx="1829417" cy="492443"/>
          </a:xfrm>
          <a:prstGeom prst="rect">
            <a:avLst/>
          </a:prstGeom>
          <a:noFill/>
        </p:spPr>
        <p:txBody>
          <a:bodyPr wrap="square" rtlCol="0">
            <a:spAutoFit/>
          </a:bodyPr>
          <a:lstStyle/>
          <a:p>
            <a:r>
              <a:rPr lang="is-IS" sz="2600" b="1" dirty="0">
                <a:latin typeface="Calibri" panose="020F0502020204030204" pitchFamily="34" charset="0"/>
                <a:ea typeface="Calibri" panose="020F0502020204030204" pitchFamily="34" charset="0"/>
                <a:cs typeface="Calibri" panose="020F0502020204030204" pitchFamily="34" charset="0"/>
              </a:rPr>
              <a:t>Samsköpun</a:t>
            </a:r>
          </a:p>
        </p:txBody>
      </p:sp>
    </p:spTree>
    <p:extLst>
      <p:ext uri="{BB962C8B-B14F-4D97-AF65-F5344CB8AC3E}">
        <p14:creationId xmlns:p14="http://schemas.microsoft.com/office/powerpoint/2010/main" val="1132861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48F48-2C0E-68BE-9E2E-DF572903F95C}"/>
            </a:ext>
          </a:extLst>
        </p:cNvPr>
        <p:cNvGrpSpPr/>
        <p:nvPr/>
      </p:nvGrpSpPr>
      <p:grpSpPr>
        <a:xfrm>
          <a:off x="0" y="0"/>
          <a:ext cx="0" cy="0"/>
          <a:chOff x="0" y="0"/>
          <a:chExt cx="0" cy="0"/>
        </a:xfrm>
      </p:grpSpPr>
      <p:sp>
        <p:nvSpPr>
          <p:cNvPr id="12" name="Textarammi 11">
            <a:extLst>
              <a:ext uri="{FF2B5EF4-FFF2-40B4-BE49-F238E27FC236}">
                <a16:creationId xmlns:a16="http://schemas.microsoft.com/office/drawing/2014/main" id="{F7B674AB-02A2-C280-CD65-A60514C3BF54}"/>
              </a:ext>
            </a:extLst>
          </p:cNvPr>
          <p:cNvSpPr txBox="1"/>
          <p:nvPr/>
        </p:nvSpPr>
        <p:spPr>
          <a:xfrm>
            <a:off x="807720" y="583475"/>
            <a:ext cx="3482612" cy="923330"/>
          </a:xfrm>
          <a:prstGeom prst="rect">
            <a:avLst/>
          </a:prstGeom>
          <a:noFill/>
        </p:spPr>
        <p:txBody>
          <a:bodyPr wrap="square" rtlCol="0">
            <a:spAutoFit/>
          </a:bodyPr>
          <a:lstStyle/>
          <a:p>
            <a:r>
              <a:rPr lang="is-IS" dirty="0"/>
              <a:t>Samvinna og sköpun þar sem afurði getur skipt máli fyrir samfélagið, ekki bara einstaklinginn</a:t>
            </a:r>
          </a:p>
        </p:txBody>
      </p:sp>
      <p:pic>
        <p:nvPicPr>
          <p:cNvPr id="5" name="Staðgengill efnis 4" descr="Mynd sem inniheldur fatna�ur, einstaklingur, stelpa, kona&#10;&#10;Efni búið til af gervigreind getur verið með villum.">
            <a:extLst>
              <a:ext uri="{FF2B5EF4-FFF2-40B4-BE49-F238E27FC236}">
                <a16:creationId xmlns:a16="http://schemas.microsoft.com/office/drawing/2014/main" id="{3E5270A8-D9A2-D8CE-C912-8D66BA3128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7720" y="2185851"/>
            <a:ext cx="4114800" cy="4114800"/>
          </a:xfrm>
          <a:ln>
            <a:solidFill>
              <a:schemeClr val="tx1"/>
            </a:solidFill>
          </a:ln>
        </p:spPr>
      </p:pic>
      <p:pic>
        <p:nvPicPr>
          <p:cNvPr id="8" name="Mynd 7">
            <a:extLst>
              <a:ext uri="{FF2B5EF4-FFF2-40B4-BE49-F238E27FC236}">
                <a16:creationId xmlns:a16="http://schemas.microsoft.com/office/drawing/2014/main" id="{7EFBD483-185A-7503-3901-E4D051526B41}"/>
              </a:ext>
            </a:extLst>
          </p:cNvPr>
          <p:cNvPicPr>
            <a:picLocks noChangeAspect="1"/>
          </p:cNvPicPr>
          <p:nvPr/>
        </p:nvPicPr>
        <p:blipFill>
          <a:blip r:embed="rId3"/>
          <a:stretch>
            <a:fillRect/>
          </a:stretch>
        </p:blipFill>
        <p:spPr>
          <a:xfrm>
            <a:off x="5707966" y="2185851"/>
            <a:ext cx="6093864" cy="4114801"/>
          </a:xfrm>
          <a:prstGeom prst="rect">
            <a:avLst/>
          </a:prstGeom>
          <a:ln>
            <a:solidFill>
              <a:schemeClr val="tx1"/>
            </a:solidFill>
          </a:ln>
        </p:spPr>
      </p:pic>
    </p:spTree>
    <p:extLst>
      <p:ext uri="{BB962C8B-B14F-4D97-AF65-F5344CB8AC3E}">
        <p14:creationId xmlns:p14="http://schemas.microsoft.com/office/powerpoint/2010/main" val="1711232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chart with yellow text and black text&#10;&#10;Description automatically generated">
            <a:extLst>
              <a:ext uri="{FF2B5EF4-FFF2-40B4-BE49-F238E27FC236}">
                <a16:creationId xmlns:a16="http://schemas.microsoft.com/office/drawing/2014/main" id="{2FC23C7F-6417-B99F-7A68-07AC5B38CA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3186" y="182508"/>
            <a:ext cx="7612794" cy="67789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0E7F4B01-A050-863D-9392-AA1E48226888}"/>
              </a:ext>
            </a:extLst>
          </p:cNvPr>
          <p:cNvSpPr>
            <a:spLocks noGrp="1"/>
          </p:cNvSpPr>
          <p:nvPr>
            <p:ph type="title"/>
          </p:nvPr>
        </p:nvSpPr>
        <p:spPr>
          <a:xfrm>
            <a:off x="4665717" y="294954"/>
            <a:ext cx="3724561" cy="484059"/>
          </a:xfrm>
        </p:spPr>
        <p:txBody>
          <a:bodyPr>
            <a:normAutofit/>
          </a:bodyPr>
          <a:lstStyle/>
          <a:p>
            <a:r>
              <a:rPr lang="is-IS" sz="2400" b="1" dirty="0">
                <a:latin typeface="Calibri" panose="020F0502020204030204" pitchFamily="34" charset="0"/>
                <a:cs typeface="Calibri" panose="020F0502020204030204" pitchFamily="34" charset="0"/>
              </a:rPr>
              <a:t>Flokkun þátttökuverkefna</a:t>
            </a:r>
          </a:p>
        </p:txBody>
      </p:sp>
    </p:spTree>
    <p:extLst>
      <p:ext uri="{BB962C8B-B14F-4D97-AF65-F5344CB8AC3E}">
        <p14:creationId xmlns:p14="http://schemas.microsoft.com/office/powerpoint/2010/main" val="20409818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5C5584-5EEA-7BBF-8B26-7C9BC8218CD5}"/>
              </a:ext>
            </a:extLst>
          </p:cNvPr>
          <p:cNvPicPr>
            <a:picLocks noChangeAspect="1"/>
          </p:cNvPicPr>
          <p:nvPr/>
        </p:nvPicPr>
        <p:blipFill>
          <a:blip r:embed="rId2"/>
          <a:stretch>
            <a:fillRect/>
          </a:stretch>
        </p:blipFill>
        <p:spPr>
          <a:xfrm>
            <a:off x="647700" y="1433512"/>
            <a:ext cx="10896600" cy="3990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C9D809A1-A6E5-9892-9875-090A92BA4A25}"/>
              </a:ext>
            </a:extLst>
          </p:cNvPr>
          <p:cNvSpPr txBox="1"/>
          <p:nvPr/>
        </p:nvSpPr>
        <p:spPr>
          <a:xfrm>
            <a:off x="4927600" y="241300"/>
            <a:ext cx="3683000" cy="830997"/>
          </a:xfrm>
          <a:prstGeom prst="rect">
            <a:avLst/>
          </a:prstGeom>
          <a:noFill/>
        </p:spPr>
        <p:txBody>
          <a:bodyPr wrap="square" rtlCol="0">
            <a:spAutoFit/>
          </a:bodyPr>
          <a:lstStyle/>
          <a:p>
            <a:r>
              <a:rPr lang="is-IS" sz="4800" b="1" dirty="0">
                <a:latin typeface="Calibri" panose="020F0502020204030204" pitchFamily="34" charset="0"/>
                <a:cs typeface="Calibri" panose="020F0502020204030204" pitchFamily="34" charset="0"/>
              </a:rPr>
              <a:t>Áskoranir</a:t>
            </a:r>
          </a:p>
        </p:txBody>
      </p:sp>
    </p:spTree>
    <p:extLst>
      <p:ext uri="{BB962C8B-B14F-4D97-AF65-F5344CB8AC3E}">
        <p14:creationId xmlns:p14="http://schemas.microsoft.com/office/powerpoint/2010/main" val="28578800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6E6AFB8-5F17-4E7C-AA23-FF05BE7B2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83699A-2816-8520-EF82-263A3F1B0B65}"/>
              </a:ext>
            </a:extLst>
          </p:cNvPr>
          <p:cNvSpPr>
            <a:spLocks noGrp="1"/>
          </p:cNvSpPr>
          <p:nvPr>
            <p:ph type="title"/>
          </p:nvPr>
        </p:nvSpPr>
        <p:spPr>
          <a:xfrm>
            <a:off x="560049" y="838200"/>
            <a:ext cx="6037941" cy="1514015"/>
          </a:xfrm>
        </p:spPr>
        <p:txBody>
          <a:bodyPr vert="horz" lIns="91440" tIns="45720" rIns="91440" bIns="45720" rtlCol="0" anchor="ctr">
            <a:normAutofit/>
          </a:bodyPr>
          <a:lstStyle/>
          <a:p>
            <a:pPr algn="ctr"/>
            <a:r>
              <a:rPr lang="en-US" sz="4400" dirty="0" err="1">
                <a:latin typeface="Calibri" panose="020F0502020204030204" pitchFamily="34" charset="0"/>
                <a:ea typeface="Calibri" panose="020F0502020204030204" pitchFamily="34" charset="0"/>
                <a:cs typeface="Calibri" panose="020F0502020204030204" pitchFamily="34" charset="0"/>
              </a:rPr>
              <a:t>Tækifæri</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8" name="Content Placeholder 7" descr="A goldfish jumping out of a fish bowl&#10;&#10;Description automatically generated">
            <a:extLst>
              <a:ext uri="{FF2B5EF4-FFF2-40B4-BE49-F238E27FC236}">
                <a16:creationId xmlns:a16="http://schemas.microsoft.com/office/drawing/2014/main" id="{F82FE13E-9D65-8256-D294-5D558B76ED08}"/>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3249" r="26773" b="-1"/>
          <a:stretch/>
        </p:blipFill>
        <p:spPr>
          <a:xfrm>
            <a:off x="1630649" y="2491757"/>
            <a:ext cx="3761812" cy="35280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5" name="Straight Connector 14">
            <a:extLst>
              <a:ext uri="{FF2B5EF4-FFF2-40B4-BE49-F238E27FC236}">
                <a16:creationId xmlns:a16="http://schemas.microsoft.com/office/drawing/2014/main" id="{7882FDDB-12BA-4531-A762-4803DABD6C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4874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66116608-7CA6-F940-FC28-1F4127700312}"/>
              </a:ext>
            </a:extLst>
          </p:cNvPr>
          <p:cNvSpPr>
            <a:spLocks noGrp="1"/>
          </p:cNvSpPr>
          <p:nvPr>
            <p:ph type="body" sz="half" idx="2"/>
          </p:nvPr>
        </p:nvSpPr>
        <p:spPr>
          <a:xfrm>
            <a:off x="7924811" y="2352215"/>
            <a:ext cx="3428988" cy="3824746"/>
          </a:xfrm>
        </p:spPr>
        <p:txBody>
          <a:bodyPr vert="horz" lIns="91440" tIns="45720" rIns="91440" bIns="45720" rtlCol="0">
            <a:normAutofit/>
          </a:bodyPr>
          <a:lstStyle/>
          <a:p>
            <a:pPr marL="285750" indent="-228600">
              <a:buFont typeface="Arial" panose="020B0604020202020204" pitchFamily="34" charset="0"/>
              <a:buChar char="•"/>
            </a:pPr>
            <a:r>
              <a:rPr lang="en-US" sz="1800" dirty="0" err="1">
                <a:latin typeface="Calibri" panose="020F0502020204030204" pitchFamily="34" charset="0"/>
                <a:cs typeface="Calibri" panose="020F0502020204030204" pitchFamily="34" charset="0"/>
              </a:rPr>
              <a:t>Endurskoðun</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bókasafnalaga</a:t>
            </a:r>
            <a:endParaRPr lang="en-US" sz="1800" dirty="0">
              <a:latin typeface="Calibri" panose="020F0502020204030204" pitchFamily="34" charset="0"/>
              <a:cs typeface="Calibri" panose="020F0502020204030204" pitchFamily="34" charset="0"/>
            </a:endParaRPr>
          </a:p>
          <a:p>
            <a:pPr marL="285750" indent="-228600">
              <a:buFont typeface="Arial" panose="020B0604020202020204" pitchFamily="34" charset="0"/>
              <a:buChar char="•"/>
            </a:pPr>
            <a:r>
              <a:rPr lang="en-US" sz="1800" dirty="0">
                <a:latin typeface="Calibri" panose="020F0502020204030204" pitchFamily="34" charset="0"/>
                <a:cs typeface="Calibri" panose="020F0502020204030204" pitchFamily="34" charset="0"/>
              </a:rPr>
              <a:t>Bókasafnasjóður</a:t>
            </a:r>
          </a:p>
          <a:p>
            <a:pPr marL="285750" indent="-228600">
              <a:buFont typeface="Arial" panose="020B0604020202020204" pitchFamily="34" charset="0"/>
              <a:buChar char="•"/>
            </a:pPr>
            <a:r>
              <a:rPr lang="en-US" sz="1800" dirty="0" err="1">
                <a:latin typeface="Calibri" panose="020F0502020204030204" pitchFamily="34" charset="0"/>
                <a:cs typeface="Calibri" panose="020F0502020204030204" pitchFamily="34" charset="0"/>
              </a:rPr>
              <a:t>Kynningarátak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almennings</a:t>
            </a:r>
            <a:r>
              <a:rPr lang="en-US" sz="1800" dirty="0">
                <a:latin typeface="Calibri" panose="020F0502020204030204" pitchFamily="34" charset="0"/>
                <a:cs typeface="Calibri" panose="020F0502020204030204" pitchFamily="34" charset="0"/>
              </a:rPr>
              <a:t>-bókasafna</a:t>
            </a:r>
          </a:p>
          <a:p>
            <a:pPr marL="285750" indent="-228600">
              <a:buFont typeface="Arial" panose="020B0604020202020204" pitchFamily="34" charset="0"/>
              <a:buChar char="•"/>
            </a:pPr>
            <a:r>
              <a:rPr lang="en-US" sz="1800" dirty="0" err="1">
                <a:latin typeface="Calibri" panose="020F0502020204030204" pitchFamily="34" charset="0"/>
                <a:cs typeface="Calibri" panose="020F0502020204030204" pitchFamily="34" charset="0"/>
              </a:rPr>
              <a:t>Góð</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tengsl</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við</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alþjóðasamfélagið</a:t>
            </a:r>
            <a:endParaRPr lang="en-US" sz="1800" dirty="0">
              <a:latin typeface="Calibri" panose="020F0502020204030204" pitchFamily="34" charset="0"/>
              <a:cs typeface="Calibri" panose="020F0502020204030204" pitchFamily="34" charset="0"/>
            </a:endParaRPr>
          </a:p>
          <a:p>
            <a:pPr marL="285750" indent="-228600">
              <a:buFont typeface="Arial" panose="020B0604020202020204" pitchFamily="34" charset="0"/>
              <a:buChar char="•"/>
            </a:pPr>
            <a:r>
              <a:rPr lang="en-US" sz="1800" dirty="0">
                <a:latin typeface="Calibri" panose="020F0502020204030204" pitchFamily="34" charset="0"/>
                <a:cs typeface="Calibri" panose="020F0502020204030204" pitchFamily="34" charset="0"/>
              </a:rPr>
              <a:t>Upplýsing</a:t>
            </a:r>
          </a:p>
          <a:p>
            <a:pPr marL="285750" indent="-228600">
              <a:buFont typeface="Arial" panose="020B0604020202020204" pitchFamily="34" charset="0"/>
              <a:buChar char="•"/>
            </a:pPr>
            <a:r>
              <a:rPr lang="en-US" sz="1800" dirty="0" err="1">
                <a:latin typeface="Calibri" panose="020F0502020204030204" pitchFamily="34" charset="0"/>
                <a:cs typeface="Calibri" panose="020F0502020204030204" pitchFamily="34" charset="0"/>
              </a:rPr>
              <a:t>SFA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Samtök</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forstöðumanna</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almenningsbókasafna</a:t>
            </a:r>
            <a:endParaRPr lang="en-US" sz="1800" dirty="0">
              <a:latin typeface="Calibri" panose="020F0502020204030204" pitchFamily="34" charset="0"/>
              <a:cs typeface="Calibri" panose="020F0502020204030204" pitchFamily="34" charset="0"/>
            </a:endParaRPr>
          </a:p>
          <a:p>
            <a:pPr indent="-228600"/>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34307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C2EE2-255F-305C-4112-E2575511771B}"/>
            </a:ext>
          </a:extLst>
        </p:cNvPr>
        <p:cNvGrpSpPr/>
        <p:nvPr/>
      </p:nvGrpSpPr>
      <p:grpSpPr>
        <a:xfrm>
          <a:off x="0" y="0"/>
          <a:ext cx="0" cy="0"/>
          <a:chOff x="0" y="0"/>
          <a:chExt cx="0" cy="0"/>
        </a:xfrm>
      </p:grpSpPr>
      <p:sp>
        <p:nvSpPr>
          <p:cNvPr id="2" name="Titill 1">
            <a:extLst>
              <a:ext uri="{FF2B5EF4-FFF2-40B4-BE49-F238E27FC236}">
                <a16:creationId xmlns:a16="http://schemas.microsoft.com/office/drawing/2014/main" id="{7C837CCB-B0EB-1692-A548-09638B5580D6}"/>
              </a:ext>
            </a:extLst>
          </p:cNvPr>
          <p:cNvSpPr>
            <a:spLocks noGrp="1"/>
          </p:cNvSpPr>
          <p:nvPr>
            <p:ph type="title"/>
          </p:nvPr>
        </p:nvSpPr>
        <p:spPr>
          <a:xfrm>
            <a:off x="5583720" y="681039"/>
            <a:ext cx="5770080" cy="1640521"/>
          </a:xfrm>
        </p:spPr>
        <p:txBody>
          <a:bodyPr vert="horz" lIns="91440" tIns="45720" rIns="91440" bIns="45720" rtlCol="0" anchor="b">
            <a:normAutofit/>
          </a:bodyPr>
          <a:lstStyle/>
          <a:p>
            <a:r>
              <a:rPr lang="en-US" sz="4400" dirty="0">
                <a:latin typeface="Calibri" panose="020F0502020204030204" pitchFamily="34" charset="0"/>
                <a:ea typeface="Calibri" panose="020F0502020204030204" pitchFamily="34" charset="0"/>
                <a:cs typeface="Calibri" panose="020F0502020204030204" pitchFamily="34" charset="0"/>
              </a:rPr>
              <a:t>STEFNA ÍSLANDS</a:t>
            </a:r>
            <a:br>
              <a:rPr lang="en-US" sz="4400" dirty="0"/>
            </a:br>
            <a:endParaRPr lang="en-US" sz="4400" dirty="0"/>
          </a:p>
        </p:txBody>
      </p:sp>
      <p:pic>
        <p:nvPicPr>
          <p:cNvPr id="8" name="Staðgengill efnis 7" descr="Mynd sem inniheldur texti, skj�mynd&#10;&#10;Efni búið til af gervigreind getur verið með villum.">
            <a:extLst>
              <a:ext uri="{FF2B5EF4-FFF2-40B4-BE49-F238E27FC236}">
                <a16:creationId xmlns:a16="http://schemas.microsoft.com/office/drawing/2014/main" id="{7B545473-28D0-BBEC-3E6A-EFB44BB66C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321560"/>
            <a:ext cx="3071752" cy="3071752"/>
          </a:xfrm>
          <a:prstGeom prst="rect">
            <a:avLst/>
          </a:prstGeom>
          <a:ln>
            <a:solidFill>
              <a:schemeClr val="tx1">
                <a:lumMod val="50000"/>
                <a:lumOff val="50000"/>
              </a:schemeClr>
            </a:solidFill>
          </a:ln>
        </p:spPr>
      </p:pic>
      <p:sp>
        <p:nvSpPr>
          <p:cNvPr id="4" name="Textastaðgengill 3">
            <a:extLst>
              <a:ext uri="{FF2B5EF4-FFF2-40B4-BE49-F238E27FC236}">
                <a16:creationId xmlns:a16="http://schemas.microsoft.com/office/drawing/2014/main" id="{203C2591-AA54-FD06-5B9C-001D69D140C0}"/>
              </a:ext>
            </a:extLst>
          </p:cNvPr>
          <p:cNvSpPr>
            <a:spLocks noGrp="1"/>
          </p:cNvSpPr>
          <p:nvPr>
            <p:ph type="body" sz="half" idx="2"/>
          </p:nvPr>
        </p:nvSpPr>
        <p:spPr>
          <a:xfrm>
            <a:off x="5583720" y="2672370"/>
            <a:ext cx="5770079" cy="3504591"/>
          </a:xfrm>
        </p:spPr>
        <p:txBody>
          <a:bodyPr vert="horz" lIns="91440" tIns="45720" rIns="91440" bIns="45720" rtlCol="0">
            <a:normAutofit/>
          </a:bodyPr>
          <a:lstStyle/>
          <a:p>
            <a:pPr lvl="0" indent="-228600"/>
            <a:r>
              <a:rPr lang="en-US" b="1" dirty="0" err="1">
                <a:latin typeface="Calibri" panose="020F0502020204030204" pitchFamily="34" charset="0"/>
                <a:ea typeface="Calibri" panose="020F0502020204030204" pitchFamily="34" charset="0"/>
                <a:cs typeface="Calibri" panose="020F0502020204030204" pitchFamily="34" charset="0"/>
              </a:rPr>
              <a:t>Meginmarkmið</a:t>
            </a:r>
            <a:r>
              <a:rPr lang="en-US" b="1" dirty="0">
                <a:latin typeface="Calibri" panose="020F0502020204030204" pitchFamily="34" charset="0"/>
                <a:ea typeface="Calibri" panose="020F0502020204030204" pitchFamily="34" charset="0"/>
                <a:cs typeface="Calibri" panose="020F0502020204030204" pitchFamily="34" charset="0"/>
              </a:rPr>
              <a:t> </a:t>
            </a:r>
            <a:r>
              <a:rPr lang="en-US" b="1" dirty="0" err="1">
                <a:latin typeface="Calibri" panose="020F0502020204030204" pitchFamily="34" charset="0"/>
                <a:ea typeface="Calibri" panose="020F0502020204030204" pitchFamily="34" charset="0"/>
                <a:cs typeface="Calibri" panose="020F0502020204030204" pitchFamily="34" charset="0"/>
              </a:rPr>
              <a:t>stjórnvalda</a:t>
            </a:r>
            <a:r>
              <a:rPr lang="en-US" b="1" dirty="0">
                <a:latin typeface="Calibri" panose="020F0502020204030204" pitchFamily="34" charset="0"/>
                <a:ea typeface="Calibri" panose="020F0502020204030204" pitchFamily="34" charset="0"/>
                <a:cs typeface="Calibri" panose="020F0502020204030204" pitchFamily="34" charset="0"/>
              </a:rPr>
              <a:t>:</a:t>
            </a:r>
          </a:p>
          <a:p>
            <a:pPr marL="342900" lvl="0" indent="-22860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Auka </a:t>
            </a:r>
            <a:r>
              <a:rPr lang="en-US" dirty="0" err="1">
                <a:latin typeface="Calibri" panose="020F0502020204030204" pitchFamily="34" charset="0"/>
                <a:ea typeface="Calibri" panose="020F0502020204030204" pitchFamily="34" charset="0"/>
                <a:cs typeface="Calibri" panose="020F0502020204030204" pitchFamily="34" charset="0"/>
              </a:rPr>
              <a:t>þekkingu</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fræðslu</a:t>
            </a:r>
            <a:r>
              <a:rPr lang="en-US" dirty="0">
                <a:latin typeface="Calibri" panose="020F0502020204030204" pitchFamily="34" charset="0"/>
                <a:ea typeface="Calibri" panose="020F0502020204030204" pitchFamily="34" charset="0"/>
                <a:cs typeface="Calibri" panose="020F0502020204030204" pitchFamily="34" charset="0"/>
              </a:rPr>
              <a:t> og </a:t>
            </a:r>
            <a:r>
              <a:rPr lang="en-US" dirty="0" err="1">
                <a:latin typeface="Calibri" panose="020F0502020204030204" pitchFamily="34" charset="0"/>
                <a:ea typeface="Calibri" panose="020F0502020204030204" pitchFamily="34" charset="0"/>
                <a:cs typeface="Calibri" panose="020F0502020204030204" pitchFamily="34" charset="0"/>
              </a:rPr>
              <a:t>samfélagslega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þátttöku</a:t>
            </a:r>
            <a:endParaRPr lang="en-US" dirty="0">
              <a:latin typeface="Calibri" panose="020F0502020204030204" pitchFamily="34" charset="0"/>
              <a:ea typeface="Calibri" panose="020F0502020204030204" pitchFamily="34" charset="0"/>
              <a:cs typeface="Calibri" panose="020F0502020204030204" pitchFamily="34" charset="0"/>
            </a:endParaRPr>
          </a:p>
          <a:p>
            <a:pPr marL="342900" lvl="0" indent="-228600">
              <a:buFont typeface="+mj-lt"/>
              <a:buAutoNum type="arabicPeriod"/>
            </a:pPr>
            <a:r>
              <a:rPr lang="en-US" dirty="0" err="1">
                <a:latin typeface="Calibri" panose="020F0502020204030204" pitchFamily="34" charset="0"/>
                <a:ea typeface="Calibri" panose="020F0502020204030204" pitchFamily="34" charset="0"/>
                <a:cs typeface="Calibri" panose="020F0502020204030204" pitchFamily="34" charset="0"/>
              </a:rPr>
              <a:t>Efla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samvinnu</a:t>
            </a:r>
            <a:r>
              <a:rPr lang="en-US" dirty="0">
                <a:latin typeface="Calibri" panose="020F0502020204030204" pitchFamily="34" charset="0"/>
                <a:ea typeface="Calibri" panose="020F0502020204030204" pitchFamily="34" charset="0"/>
                <a:cs typeface="Calibri" panose="020F0502020204030204" pitchFamily="34" charset="0"/>
              </a:rPr>
              <a:t> og </a:t>
            </a:r>
            <a:r>
              <a:rPr lang="en-US" dirty="0" err="1">
                <a:latin typeface="Calibri" panose="020F0502020204030204" pitchFamily="34" charset="0"/>
                <a:ea typeface="Calibri" panose="020F0502020204030204" pitchFamily="34" charset="0"/>
                <a:cs typeface="Calibri" panose="020F0502020204030204" pitchFamily="34" charset="0"/>
              </a:rPr>
              <a:t>samhæfingu</a:t>
            </a:r>
            <a:r>
              <a:rPr lang="en-US" dirty="0">
                <a:latin typeface="Calibri" panose="020F0502020204030204" pitchFamily="34" charset="0"/>
                <a:ea typeface="Calibri" panose="020F0502020204030204" pitchFamily="34" charset="0"/>
                <a:cs typeface="Calibri" panose="020F0502020204030204" pitchFamily="34" charset="0"/>
              </a:rPr>
              <a:t>.</a:t>
            </a:r>
          </a:p>
          <a:p>
            <a:pPr marL="342900" lvl="0" indent="-228600">
              <a:buFont typeface="+mj-lt"/>
              <a:buAutoNum type="arabicPeriod"/>
            </a:pPr>
            <a:r>
              <a:rPr lang="en-US" dirty="0" err="1">
                <a:latin typeface="Calibri" panose="020F0502020204030204" pitchFamily="34" charset="0"/>
                <a:ea typeface="Calibri" panose="020F0502020204030204" pitchFamily="34" charset="0"/>
                <a:cs typeface="Calibri" panose="020F0502020204030204" pitchFamily="34" charset="0"/>
              </a:rPr>
              <a:t>Þróa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heildstætt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áhrifamat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stefnumótunar</a:t>
            </a:r>
            <a:r>
              <a:rPr lang="en-US" dirty="0">
                <a:latin typeface="Calibri" panose="020F0502020204030204" pitchFamily="34" charset="0"/>
                <a:ea typeface="Calibri" panose="020F0502020204030204" pitchFamily="34" charset="0"/>
                <a:cs typeface="Calibri" panose="020F0502020204030204" pitchFamily="34" charset="0"/>
              </a:rPr>
              <a:t> og </a:t>
            </a:r>
            <a:r>
              <a:rPr lang="en-US" dirty="0" err="1">
                <a:latin typeface="Calibri" panose="020F0502020204030204" pitchFamily="34" charset="0"/>
                <a:ea typeface="Calibri" panose="020F0502020204030204" pitchFamily="34" charset="0"/>
                <a:cs typeface="Calibri" panose="020F0502020204030204" pitchFamily="34" charset="0"/>
              </a:rPr>
              <a:t>innleiða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velsældaráherslur</a:t>
            </a:r>
            <a:r>
              <a:rPr lang="en-US" dirty="0">
                <a:latin typeface="Calibri" panose="020F0502020204030204" pitchFamily="34" charset="0"/>
                <a:ea typeface="Calibri" panose="020F0502020204030204" pitchFamily="34" charset="0"/>
                <a:cs typeface="Calibri" panose="020F0502020204030204" pitchFamily="34" charset="0"/>
              </a:rPr>
              <a:t> í </a:t>
            </a:r>
            <a:r>
              <a:rPr lang="en-US" dirty="0" err="1">
                <a:latin typeface="Calibri" panose="020F0502020204030204" pitchFamily="34" charset="0"/>
                <a:ea typeface="Calibri" panose="020F0502020204030204" pitchFamily="34" charset="0"/>
                <a:cs typeface="Calibri" panose="020F0502020204030204" pitchFamily="34" charset="0"/>
              </a:rPr>
              <a:t>alla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áætlanagerð</a:t>
            </a:r>
            <a:r>
              <a:rPr lang="en-US" dirty="0">
                <a:latin typeface="Calibri" panose="020F0502020204030204" pitchFamily="34" charset="0"/>
                <a:ea typeface="Calibri" panose="020F0502020204030204" pitchFamily="34" charset="0"/>
                <a:cs typeface="Calibri" panose="020F0502020204030204" pitchFamily="34" charset="0"/>
              </a:rPr>
              <a:t>.</a:t>
            </a:r>
          </a:p>
          <a:p>
            <a:pPr marL="342900" lvl="0" indent="-228600">
              <a:buFont typeface="+mj-lt"/>
              <a:buAutoNum type="arabicPeriod"/>
            </a:pPr>
            <a:r>
              <a:rPr lang="en-US" dirty="0" err="1">
                <a:latin typeface="Calibri" panose="020F0502020204030204" pitchFamily="34" charset="0"/>
                <a:ea typeface="Calibri" panose="020F0502020204030204" pitchFamily="34" charset="0"/>
                <a:cs typeface="Calibri" panose="020F0502020204030204" pitchFamily="34" charset="0"/>
              </a:rPr>
              <a:t>Stuðla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að</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hnattrænni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ábyrgð</a:t>
            </a:r>
            <a:r>
              <a:rPr lang="en-US" dirty="0">
                <a:latin typeface="Calibri" panose="020F0502020204030204" pitchFamily="34" charset="0"/>
                <a:ea typeface="Calibri" panose="020F0502020204030204" pitchFamily="34" charset="0"/>
                <a:cs typeface="Calibri" panose="020F0502020204030204" pitchFamily="34" charset="0"/>
              </a:rPr>
              <a:t> og </a:t>
            </a:r>
            <a:r>
              <a:rPr lang="en-US" dirty="0" err="1">
                <a:latin typeface="Calibri" panose="020F0502020204030204" pitchFamily="34" charset="0"/>
                <a:ea typeface="Calibri" panose="020F0502020204030204" pitchFamily="34" charset="0"/>
                <a:cs typeface="Calibri" panose="020F0502020204030204" pitchFamily="34" charset="0"/>
              </a:rPr>
              <a:t>draga</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úr</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neikvæðum</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smitáhrifum</a:t>
            </a:r>
            <a:r>
              <a:rPr lang="en-US" dirty="0">
                <a:latin typeface="Calibri" panose="020F0502020204030204" pitchFamily="34" charset="0"/>
                <a:ea typeface="Calibri" panose="020F0502020204030204" pitchFamily="34" charset="0"/>
                <a:cs typeface="Calibri" panose="020F0502020204030204" pitchFamily="34" charset="0"/>
              </a:rPr>
              <a:t>.</a:t>
            </a:r>
          </a:p>
          <a:p>
            <a:pPr indent="-228600"/>
            <a:endParaRPr lang="en-US" dirty="0"/>
          </a:p>
        </p:txBody>
      </p:sp>
      <mc:AlternateContent xmlns:mc="http://schemas.openxmlformats.org/markup-compatibility/2006" xmlns:p14="http://schemas.microsoft.com/office/powerpoint/2010/main">
        <mc:Choice Requires="p14">
          <p:contentPart p14:bwMode="auto" r:id="rId3">
            <p14:nvContentPartPr>
              <p14:cNvPr id="3" name="Handskrift 2">
                <a:extLst>
                  <a:ext uri="{FF2B5EF4-FFF2-40B4-BE49-F238E27FC236}">
                    <a16:creationId xmlns:a16="http://schemas.microsoft.com/office/drawing/2014/main" id="{970001DA-F229-19C5-A269-C2D43D621E4A}"/>
                  </a:ext>
                </a:extLst>
              </p14:cNvPr>
              <p14:cNvContentPartPr/>
              <p14:nvPr/>
            </p14:nvContentPartPr>
            <p14:xfrm>
              <a:off x="5505105" y="2704185"/>
              <a:ext cx="5013360" cy="1011240"/>
            </p14:xfrm>
          </p:contentPart>
        </mc:Choice>
        <mc:Fallback xmlns="">
          <p:pic>
            <p:nvPicPr>
              <p:cNvPr id="3" name="Handskrift 2">
                <a:extLst>
                  <a:ext uri="{FF2B5EF4-FFF2-40B4-BE49-F238E27FC236}">
                    <a16:creationId xmlns:a16="http://schemas.microsoft.com/office/drawing/2014/main" id="{970001DA-F229-19C5-A269-C2D43D621E4A}"/>
                  </a:ext>
                </a:extLst>
              </p:cNvPr>
              <p:cNvPicPr/>
              <p:nvPr/>
            </p:nvPicPr>
            <p:blipFill>
              <a:blip r:embed="rId4"/>
              <a:stretch>
                <a:fillRect/>
              </a:stretch>
            </p:blipFill>
            <p:spPr>
              <a:xfrm>
                <a:off x="5442465" y="2641185"/>
                <a:ext cx="5139000" cy="1136880"/>
              </a:xfrm>
              <a:prstGeom prst="rect">
                <a:avLst/>
              </a:prstGeom>
            </p:spPr>
          </p:pic>
        </mc:Fallback>
      </mc:AlternateContent>
    </p:spTree>
    <p:extLst>
      <p:ext uri="{BB962C8B-B14F-4D97-AF65-F5344CB8AC3E}">
        <p14:creationId xmlns:p14="http://schemas.microsoft.com/office/powerpoint/2010/main" val="2197980877"/>
      </p:ext>
    </p:extLst>
  </p:cSld>
  <p:clrMapOvr>
    <a:masterClrMapping/>
  </p:clrMapOvr>
</p:sld>
</file>

<file path=ppt/theme/theme1.xml><?xml version="1.0" encoding="utf-8"?>
<a:theme xmlns:a="http://schemas.openxmlformats.org/drawingml/2006/main" name="ArchwayVTI">
  <a:themeElements>
    <a:clrScheme name="AnalogousFromRegularSeed_2SEEDS">
      <a:dk1>
        <a:srgbClr val="000000"/>
      </a:dk1>
      <a:lt1>
        <a:srgbClr val="FFFFFF"/>
      </a:lt1>
      <a:dk2>
        <a:srgbClr val="3D2229"/>
      </a:dk2>
      <a:lt2>
        <a:srgbClr val="E2E5E8"/>
      </a:lt2>
      <a:accent1>
        <a:srgbClr val="D56A17"/>
      </a:accent1>
      <a:accent2>
        <a:srgbClr val="E72D29"/>
      </a:accent2>
      <a:accent3>
        <a:srgbClr val="B8A221"/>
      </a:accent3>
      <a:accent4>
        <a:srgbClr val="14B4A3"/>
      </a:accent4>
      <a:accent5>
        <a:srgbClr val="29ADE7"/>
      </a:accent5>
      <a:accent6>
        <a:srgbClr val="174CD5"/>
      </a:accent6>
      <a:hlink>
        <a:srgbClr val="3F87BF"/>
      </a:hlink>
      <a:folHlink>
        <a:srgbClr val="7F7F7F"/>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VTI" id="{309F1D27-9968-4F93-BA7C-3666A757FD2E}" vid="{76D8E8FD-8787-4E56-A14A-C28BF58ABE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1177</TotalTime>
  <Words>672</Words>
  <Application>Microsoft Office PowerPoint</Application>
  <PresentationFormat>Víðskjár</PresentationFormat>
  <Paragraphs>96</Paragraphs>
  <Slides>34</Slides>
  <Notes>9</Notes>
  <HiddenSlides>0</HiddenSlides>
  <MMClips>0</MMClips>
  <ScaleCrop>false</ScaleCrop>
  <HeadingPairs>
    <vt:vector size="6" baseType="variant">
      <vt:variant>
        <vt:lpstr>Notaðar leturgerðir</vt:lpstr>
      </vt:variant>
      <vt:variant>
        <vt:i4>4</vt:i4>
      </vt:variant>
      <vt:variant>
        <vt:lpstr>Þema</vt:lpstr>
      </vt:variant>
      <vt:variant>
        <vt:i4>1</vt:i4>
      </vt:variant>
      <vt:variant>
        <vt:lpstr>Skyggnutitlar</vt:lpstr>
      </vt:variant>
      <vt:variant>
        <vt:i4>34</vt:i4>
      </vt:variant>
    </vt:vector>
  </HeadingPairs>
  <TitlesOfParts>
    <vt:vector size="39" baseType="lpstr">
      <vt:lpstr>Arial</vt:lpstr>
      <vt:lpstr>Calibri</vt:lpstr>
      <vt:lpstr>Felix Titling</vt:lpstr>
      <vt:lpstr>Goudy Old Style</vt:lpstr>
      <vt:lpstr>ArchwayVTI</vt:lpstr>
      <vt:lpstr>SAMFÉLAGSVIRÐI ALMENNINGSBÓKASAFNA</vt:lpstr>
      <vt:lpstr>FRAMUNDAN</vt:lpstr>
      <vt:lpstr>PowerPoint-kynning</vt:lpstr>
      <vt:lpstr>STEFNA ÍSLANDS </vt:lpstr>
      <vt:lpstr>Hvað er samfélagsþátttaka? </vt:lpstr>
      <vt:lpstr>Af hverju samfélagsþátttaka?</vt:lpstr>
      <vt:lpstr>Félagsauður</vt:lpstr>
      <vt:lpstr>Inngilding</vt:lpstr>
      <vt:lpstr>PowerPoint-kynning</vt:lpstr>
      <vt:lpstr>PowerPoint-kynning</vt:lpstr>
      <vt:lpstr>ÞÁTTTÖKUMÓDEL</vt:lpstr>
      <vt:lpstr>ÞÁTTTÖKUMÓDEL</vt:lpstr>
      <vt:lpstr>PowerPoint-kynning</vt:lpstr>
      <vt:lpstr>PowerPoint-kynning</vt:lpstr>
      <vt:lpstr>ÞÁTTTÖKUMÓDEL</vt:lpstr>
      <vt:lpstr>Þátttökumódel</vt:lpstr>
      <vt:lpstr>PowerPoint-kynning</vt:lpstr>
      <vt:lpstr>PowerPoint-kynning</vt:lpstr>
      <vt:lpstr>ÞÁTTTÖKUMÓDEL</vt:lpstr>
      <vt:lpstr>Þátttökumódel</vt:lpstr>
      <vt:lpstr>PowerPoint-kynning</vt:lpstr>
      <vt:lpstr>PowerPoint-kynning</vt:lpstr>
      <vt:lpstr>ÞÁTTTÖKUMÓDEL</vt:lpstr>
      <vt:lpstr>Þátttökumódel</vt:lpstr>
      <vt:lpstr>PowerPoint-kynning</vt:lpstr>
      <vt:lpstr>PowerPoint-kynning</vt:lpstr>
      <vt:lpstr>ÞÁTTTÖKUMÓDEL</vt:lpstr>
      <vt:lpstr>Þátttökumódel</vt:lpstr>
      <vt:lpstr>PowerPoint-kynning</vt:lpstr>
      <vt:lpstr>PowerPoint-kynning</vt:lpstr>
      <vt:lpstr>Flokkun þátttökuverkefna</vt:lpstr>
      <vt:lpstr>PowerPoint-kynning</vt:lpstr>
      <vt:lpstr>Tækifæri</vt:lpstr>
      <vt:lpstr>STEFNA ÍSLANDS </vt:lpstr>
    </vt:vector>
  </TitlesOfParts>
  <Company>Reykjavíkurborg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Efling Samfélagsþátttöku á bókasöfnum</dc:title>
  <dc:creator>Barbara Helga Guðnadóttir</dc:creator>
  <cp:lastModifiedBy>Barbara Helga Guðnadóttir</cp:lastModifiedBy>
  <cp:revision>5</cp:revision>
  <dcterms:created xsi:type="dcterms:W3CDTF">2024-04-23T07:51:39Z</dcterms:created>
  <dcterms:modified xsi:type="dcterms:W3CDTF">2025-10-16T07:17:08Z</dcterms:modified>
</cp:coreProperties>
</file>