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8" r:id="rId2"/>
    <p:sldId id="260" r:id="rId3"/>
    <p:sldId id="277" r:id="rId4"/>
    <p:sldId id="272" r:id="rId5"/>
    <p:sldId id="261" r:id="rId6"/>
    <p:sldId id="262" r:id="rId7"/>
    <p:sldId id="266" r:id="rId8"/>
    <p:sldId id="257" r:id="rId9"/>
    <p:sldId id="270" r:id="rId10"/>
    <p:sldId id="276" r:id="rId11"/>
    <p:sldId id="267" r:id="rId12"/>
    <p:sldId id="263" r:id="rId13"/>
    <p:sldId id="275" r:id="rId14"/>
    <p:sldId id="268" r:id="rId15"/>
    <p:sldId id="269" r:id="rId16"/>
  </p:sldIdLst>
  <p:sldSz cx="12192000" cy="6858000"/>
  <p:notesSz cx="6858000" cy="9144000"/>
  <p:defaultText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94660"/>
  </p:normalViewPr>
  <p:slideViewPr>
    <p:cSldViewPr snapToGrid="0">
      <p:cViewPr varScale="1">
        <p:scale>
          <a:sx n="77" d="100"/>
          <a:sy n="77" d="100"/>
        </p:scale>
        <p:origin x="84"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FA85EB-AE1E-4BEB-ACE6-B4E00A301D9F}" type="datetimeFigureOut">
              <a:rPr lang="en-GB" smtClean="0"/>
              <a:t>16/10/2025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E89A91-71E2-4670-BF46-AC71CAA7B989}" type="slidenum">
              <a:rPr lang="en-GB" smtClean="0"/>
              <a:t>‹#›</a:t>
            </a:fld>
            <a:endParaRPr lang="en-GB"/>
          </a:p>
        </p:txBody>
      </p:sp>
    </p:spTree>
    <p:extLst>
      <p:ext uri="{BB962C8B-B14F-4D97-AF65-F5344CB8AC3E}">
        <p14:creationId xmlns:p14="http://schemas.microsoft.com/office/powerpoint/2010/main" val="12411794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8387B6-1D03-46BD-A03E-2873444EF56F}" type="slidenum">
              <a:rPr lang="en-GB" smtClean="0"/>
              <a:t>1</a:t>
            </a:fld>
            <a:endParaRPr lang="en-GB"/>
          </a:p>
        </p:txBody>
      </p:sp>
    </p:spTree>
    <p:extLst>
      <p:ext uri="{BB962C8B-B14F-4D97-AF65-F5344CB8AC3E}">
        <p14:creationId xmlns:p14="http://schemas.microsoft.com/office/powerpoint/2010/main" val="20618432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8387B6-1D03-46BD-A03E-2873444EF56F}" type="slidenum">
              <a:rPr lang="en-GB" smtClean="0"/>
              <a:t>2</a:t>
            </a:fld>
            <a:endParaRPr lang="en-GB"/>
          </a:p>
        </p:txBody>
      </p:sp>
    </p:spTree>
    <p:extLst>
      <p:ext uri="{BB962C8B-B14F-4D97-AF65-F5344CB8AC3E}">
        <p14:creationId xmlns:p14="http://schemas.microsoft.com/office/powerpoint/2010/main" val="1714735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D86FD-FC79-6ECE-1736-B7070DC663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BE018A-D7A1-1030-805B-BDADEBE97A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F7A6AE-9A46-39F9-BAA0-A49B7F4D42B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DC2AD0A-F037-6697-01D2-9989B84DB645}"/>
              </a:ext>
            </a:extLst>
          </p:cNvPr>
          <p:cNvSpPr>
            <a:spLocks noGrp="1"/>
          </p:cNvSpPr>
          <p:nvPr>
            <p:ph type="sldNum" sz="quarter" idx="5"/>
          </p:nvPr>
        </p:nvSpPr>
        <p:spPr/>
        <p:txBody>
          <a:bodyPr/>
          <a:lstStyle/>
          <a:p>
            <a:fld id="{758387B6-1D03-46BD-A03E-2873444EF56F}" type="slidenum">
              <a:rPr lang="en-GB" smtClean="0"/>
              <a:t>4</a:t>
            </a:fld>
            <a:endParaRPr lang="en-GB"/>
          </a:p>
        </p:txBody>
      </p:sp>
    </p:spTree>
    <p:extLst>
      <p:ext uri="{BB962C8B-B14F-4D97-AF65-F5344CB8AC3E}">
        <p14:creationId xmlns:p14="http://schemas.microsoft.com/office/powerpoint/2010/main" val="2309626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58387B6-1D03-46BD-A03E-2873444EF56F}" type="slidenum">
              <a:rPr lang="en-GB" smtClean="0"/>
              <a:t>5</a:t>
            </a:fld>
            <a:endParaRPr lang="en-GB"/>
          </a:p>
        </p:txBody>
      </p:sp>
    </p:spTree>
    <p:extLst>
      <p:ext uri="{BB962C8B-B14F-4D97-AF65-F5344CB8AC3E}">
        <p14:creationId xmlns:p14="http://schemas.microsoft.com/office/powerpoint/2010/main" val="1354077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spcBef>
                <a:spcPts val="1000"/>
              </a:spcBef>
              <a:buFont typeface="Arial"/>
              <a:buChar char="•"/>
            </a:pPr>
            <a:endParaRPr lang="en-GB"/>
          </a:p>
        </p:txBody>
      </p:sp>
      <p:sp>
        <p:nvSpPr>
          <p:cNvPr id="4" name="Slide Number Placeholder 3"/>
          <p:cNvSpPr>
            <a:spLocks noGrp="1"/>
          </p:cNvSpPr>
          <p:nvPr>
            <p:ph type="sldNum" sz="quarter" idx="5"/>
          </p:nvPr>
        </p:nvSpPr>
        <p:spPr/>
        <p:txBody>
          <a:bodyPr/>
          <a:lstStyle/>
          <a:p>
            <a:fld id="{758387B6-1D03-46BD-A03E-2873444EF56F}" type="slidenum">
              <a:rPr lang="en-GB" smtClean="0"/>
              <a:t>6</a:t>
            </a:fld>
            <a:endParaRPr lang="en-GB"/>
          </a:p>
        </p:txBody>
      </p:sp>
    </p:spTree>
    <p:extLst>
      <p:ext uri="{BB962C8B-B14F-4D97-AF65-F5344CB8AC3E}">
        <p14:creationId xmlns:p14="http://schemas.microsoft.com/office/powerpoint/2010/main" val="3321358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8387B6-1D03-46BD-A03E-2873444EF56F}" type="slidenum">
              <a:rPr lang="en-GB" smtClean="0"/>
              <a:t>7</a:t>
            </a:fld>
            <a:endParaRPr lang="en-GB"/>
          </a:p>
        </p:txBody>
      </p:sp>
    </p:spTree>
    <p:extLst>
      <p:ext uri="{BB962C8B-B14F-4D97-AF65-F5344CB8AC3E}">
        <p14:creationId xmlns:p14="http://schemas.microsoft.com/office/powerpoint/2010/main" val="2150268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17431-88FD-7EA3-188C-4C78CCF6CB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EB8EDD-CB29-BD6E-3F82-5D77F4AF19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B56C91-3385-6FA9-E177-708DB19079E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6C5943E-27AD-09D4-86C4-0147A2D6B210}"/>
              </a:ext>
            </a:extLst>
          </p:cNvPr>
          <p:cNvSpPr>
            <a:spLocks noGrp="1"/>
          </p:cNvSpPr>
          <p:nvPr>
            <p:ph type="sldNum" sz="quarter" idx="5"/>
          </p:nvPr>
        </p:nvSpPr>
        <p:spPr/>
        <p:txBody>
          <a:bodyPr/>
          <a:lstStyle/>
          <a:p>
            <a:fld id="{758387B6-1D03-46BD-A03E-2873444EF56F}" type="slidenum">
              <a:rPr lang="en-GB" smtClean="0"/>
              <a:t>14</a:t>
            </a:fld>
            <a:endParaRPr lang="en-GB"/>
          </a:p>
        </p:txBody>
      </p:sp>
    </p:spTree>
    <p:extLst>
      <p:ext uri="{BB962C8B-B14F-4D97-AF65-F5344CB8AC3E}">
        <p14:creationId xmlns:p14="http://schemas.microsoft.com/office/powerpoint/2010/main" val="472697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26145-AE73-C805-63F5-83B952CD00F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62D7BC4-3E02-88F5-0053-44DE8F58AD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753BA32-BBB0-DDF0-CEF8-DF0E51066975}"/>
              </a:ext>
            </a:extLst>
          </p:cNvPr>
          <p:cNvSpPr>
            <a:spLocks noGrp="1"/>
          </p:cNvSpPr>
          <p:nvPr>
            <p:ph type="dt" sz="half" idx="10"/>
          </p:nvPr>
        </p:nvSpPr>
        <p:spPr/>
        <p:txBody>
          <a:bodyPr/>
          <a:lstStyle/>
          <a:p>
            <a:fld id="{762EA65B-EDD4-42C8-8F28-137F90B06F49}" type="datetimeFigureOut">
              <a:rPr lang="en-GB" smtClean="0"/>
              <a:t>16/10/2025</a:t>
            </a:fld>
            <a:endParaRPr lang="en-GB"/>
          </a:p>
        </p:txBody>
      </p:sp>
      <p:sp>
        <p:nvSpPr>
          <p:cNvPr id="5" name="Footer Placeholder 4">
            <a:extLst>
              <a:ext uri="{FF2B5EF4-FFF2-40B4-BE49-F238E27FC236}">
                <a16:creationId xmlns:a16="http://schemas.microsoft.com/office/drawing/2014/main" id="{5C1C7253-B943-D2A7-4D15-A9CCD0D5B7A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781D710-7551-DC4D-46C9-4EAEDC22831B}"/>
              </a:ext>
            </a:extLst>
          </p:cNvPr>
          <p:cNvSpPr>
            <a:spLocks noGrp="1"/>
          </p:cNvSpPr>
          <p:nvPr>
            <p:ph type="sldNum" sz="quarter" idx="12"/>
          </p:nvPr>
        </p:nvSpPr>
        <p:spPr/>
        <p:txBody>
          <a:bodyPr/>
          <a:lstStyle/>
          <a:p>
            <a:fld id="{68008ACB-0F0E-49FF-9F00-1EF0B96BCF37}" type="slidenum">
              <a:rPr lang="en-GB" smtClean="0"/>
              <a:t>‹#›</a:t>
            </a:fld>
            <a:endParaRPr lang="en-GB"/>
          </a:p>
        </p:txBody>
      </p:sp>
    </p:spTree>
    <p:extLst>
      <p:ext uri="{BB962C8B-B14F-4D97-AF65-F5344CB8AC3E}">
        <p14:creationId xmlns:p14="http://schemas.microsoft.com/office/powerpoint/2010/main" val="1532518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738A0-8BAA-D172-9618-55F1EC1C7EE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90BAB24-A986-5FE5-D2D4-29CE2DE4D0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995894-3F8A-AFE6-4ABE-225941C359D6}"/>
              </a:ext>
            </a:extLst>
          </p:cNvPr>
          <p:cNvSpPr>
            <a:spLocks noGrp="1"/>
          </p:cNvSpPr>
          <p:nvPr>
            <p:ph type="dt" sz="half" idx="10"/>
          </p:nvPr>
        </p:nvSpPr>
        <p:spPr/>
        <p:txBody>
          <a:bodyPr/>
          <a:lstStyle/>
          <a:p>
            <a:fld id="{762EA65B-EDD4-42C8-8F28-137F90B06F49}" type="datetimeFigureOut">
              <a:rPr lang="en-GB" smtClean="0"/>
              <a:t>16/10/2025</a:t>
            </a:fld>
            <a:endParaRPr lang="en-GB"/>
          </a:p>
        </p:txBody>
      </p:sp>
      <p:sp>
        <p:nvSpPr>
          <p:cNvPr id="5" name="Footer Placeholder 4">
            <a:extLst>
              <a:ext uri="{FF2B5EF4-FFF2-40B4-BE49-F238E27FC236}">
                <a16:creationId xmlns:a16="http://schemas.microsoft.com/office/drawing/2014/main" id="{2A6C6E96-117C-452C-21EC-6410DF6A12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71AC80-2871-508D-CE17-8AD7E0787961}"/>
              </a:ext>
            </a:extLst>
          </p:cNvPr>
          <p:cNvSpPr>
            <a:spLocks noGrp="1"/>
          </p:cNvSpPr>
          <p:nvPr>
            <p:ph type="sldNum" sz="quarter" idx="12"/>
          </p:nvPr>
        </p:nvSpPr>
        <p:spPr/>
        <p:txBody>
          <a:bodyPr/>
          <a:lstStyle/>
          <a:p>
            <a:fld id="{68008ACB-0F0E-49FF-9F00-1EF0B96BCF37}" type="slidenum">
              <a:rPr lang="en-GB" smtClean="0"/>
              <a:t>‹#›</a:t>
            </a:fld>
            <a:endParaRPr lang="en-GB"/>
          </a:p>
        </p:txBody>
      </p:sp>
    </p:spTree>
    <p:extLst>
      <p:ext uri="{BB962C8B-B14F-4D97-AF65-F5344CB8AC3E}">
        <p14:creationId xmlns:p14="http://schemas.microsoft.com/office/powerpoint/2010/main" val="2174877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BF0E2-73CA-0234-A99D-F47AA84E8C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FC743B2-A8AF-FD5D-B64A-00F28AB08A1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D4292C-04C9-17CE-4D5C-22974E98765B}"/>
              </a:ext>
            </a:extLst>
          </p:cNvPr>
          <p:cNvSpPr>
            <a:spLocks noGrp="1"/>
          </p:cNvSpPr>
          <p:nvPr>
            <p:ph type="dt" sz="half" idx="10"/>
          </p:nvPr>
        </p:nvSpPr>
        <p:spPr/>
        <p:txBody>
          <a:bodyPr/>
          <a:lstStyle/>
          <a:p>
            <a:fld id="{762EA65B-EDD4-42C8-8F28-137F90B06F49}" type="datetimeFigureOut">
              <a:rPr lang="en-GB" smtClean="0"/>
              <a:t>16/10/2025</a:t>
            </a:fld>
            <a:endParaRPr lang="en-GB"/>
          </a:p>
        </p:txBody>
      </p:sp>
      <p:sp>
        <p:nvSpPr>
          <p:cNvPr id="5" name="Footer Placeholder 4">
            <a:extLst>
              <a:ext uri="{FF2B5EF4-FFF2-40B4-BE49-F238E27FC236}">
                <a16:creationId xmlns:a16="http://schemas.microsoft.com/office/drawing/2014/main" id="{69D7A5C6-07B3-7958-598A-DA1733EFE2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275F56-87AD-D783-32EB-910F822A417D}"/>
              </a:ext>
            </a:extLst>
          </p:cNvPr>
          <p:cNvSpPr>
            <a:spLocks noGrp="1"/>
          </p:cNvSpPr>
          <p:nvPr>
            <p:ph type="sldNum" sz="quarter" idx="12"/>
          </p:nvPr>
        </p:nvSpPr>
        <p:spPr/>
        <p:txBody>
          <a:bodyPr/>
          <a:lstStyle/>
          <a:p>
            <a:fld id="{68008ACB-0F0E-49FF-9F00-1EF0B96BCF37}" type="slidenum">
              <a:rPr lang="en-GB" smtClean="0"/>
              <a:t>‹#›</a:t>
            </a:fld>
            <a:endParaRPr lang="en-GB"/>
          </a:p>
        </p:txBody>
      </p:sp>
    </p:spTree>
    <p:extLst>
      <p:ext uri="{BB962C8B-B14F-4D97-AF65-F5344CB8AC3E}">
        <p14:creationId xmlns:p14="http://schemas.microsoft.com/office/powerpoint/2010/main" val="1657555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50192-4A24-BC16-FC9A-63B08C82935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F98344E-02B7-9C3D-8517-B39A41F263B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947F004-61F3-50D0-56B9-11DFF0AF938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A0FB1B7-F50B-07E6-CBA4-ECD17C0BF463}"/>
              </a:ext>
            </a:extLst>
          </p:cNvPr>
          <p:cNvSpPr>
            <a:spLocks noGrp="1"/>
          </p:cNvSpPr>
          <p:nvPr>
            <p:ph type="dt" sz="half" idx="10"/>
          </p:nvPr>
        </p:nvSpPr>
        <p:spPr/>
        <p:txBody>
          <a:bodyPr/>
          <a:lstStyle/>
          <a:p>
            <a:fld id="{762EA65B-EDD4-42C8-8F28-137F90B06F49}" type="datetimeFigureOut">
              <a:rPr lang="en-GB" smtClean="0"/>
              <a:t>16/10/2025</a:t>
            </a:fld>
            <a:endParaRPr lang="en-GB"/>
          </a:p>
        </p:txBody>
      </p:sp>
      <p:sp>
        <p:nvSpPr>
          <p:cNvPr id="6" name="Footer Placeholder 5">
            <a:extLst>
              <a:ext uri="{FF2B5EF4-FFF2-40B4-BE49-F238E27FC236}">
                <a16:creationId xmlns:a16="http://schemas.microsoft.com/office/drawing/2014/main" id="{96B0B119-0E1B-E9D4-3CC2-7B38E22FB6F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8942AAB-8E69-B0A9-6C30-A40A17FF2756}"/>
              </a:ext>
            </a:extLst>
          </p:cNvPr>
          <p:cNvSpPr>
            <a:spLocks noGrp="1"/>
          </p:cNvSpPr>
          <p:nvPr>
            <p:ph type="sldNum" sz="quarter" idx="12"/>
          </p:nvPr>
        </p:nvSpPr>
        <p:spPr/>
        <p:txBody>
          <a:bodyPr/>
          <a:lstStyle/>
          <a:p>
            <a:fld id="{68008ACB-0F0E-49FF-9F00-1EF0B96BCF37}" type="slidenum">
              <a:rPr lang="en-GB" smtClean="0"/>
              <a:t>‹#›</a:t>
            </a:fld>
            <a:endParaRPr lang="en-GB"/>
          </a:p>
        </p:txBody>
      </p:sp>
    </p:spTree>
    <p:extLst>
      <p:ext uri="{BB962C8B-B14F-4D97-AF65-F5344CB8AC3E}">
        <p14:creationId xmlns:p14="http://schemas.microsoft.com/office/powerpoint/2010/main" val="3308816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9B07D-970E-155F-D749-886C6B5ECA6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F05B943-ED98-C81D-A907-DA3B38E22E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4897E9-4475-6E33-7FC8-55FDD76A66E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639E409-8A70-2994-8C6C-15C44EA150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5C50A5-D4CD-D6E6-4898-FDAB12BC15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7449737-158E-27AF-708F-EA647451BD73}"/>
              </a:ext>
            </a:extLst>
          </p:cNvPr>
          <p:cNvSpPr>
            <a:spLocks noGrp="1"/>
          </p:cNvSpPr>
          <p:nvPr>
            <p:ph type="dt" sz="half" idx="10"/>
          </p:nvPr>
        </p:nvSpPr>
        <p:spPr/>
        <p:txBody>
          <a:bodyPr/>
          <a:lstStyle/>
          <a:p>
            <a:fld id="{762EA65B-EDD4-42C8-8F28-137F90B06F49}" type="datetimeFigureOut">
              <a:rPr lang="en-GB" smtClean="0"/>
              <a:t>16/10/2025</a:t>
            </a:fld>
            <a:endParaRPr lang="en-GB"/>
          </a:p>
        </p:txBody>
      </p:sp>
      <p:sp>
        <p:nvSpPr>
          <p:cNvPr id="8" name="Footer Placeholder 7">
            <a:extLst>
              <a:ext uri="{FF2B5EF4-FFF2-40B4-BE49-F238E27FC236}">
                <a16:creationId xmlns:a16="http://schemas.microsoft.com/office/drawing/2014/main" id="{FEFADC76-3E0E-9380-2D8E-C5BF9771966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BA11D61-FE71-CE17-A508-6D919E0B7763}"/>
              </a:ext>
            </a:extLst>
          </p:cNvPr>
          <p:cNvSpPr>
            <a:spLocks noGrp="1"/>
          </p:cNvSpPr>
          <p:nvPr>
            <p:ph type="sldNum" sz="quarter" idx="12"/>
          </p:nvPr>
        </p:nvSpPr>
        <p:spPr/>
        <p:txBody>
          <a:bodyPr/>
          <a:lstStyle/>
          <a:p>
            <a:fld id="{68008ACB-0F0E-49FF-9F00-1EF0B96BCF37}" type="slidenum">
              <a:rPr lang="en-GB" smtClean="0"/>
              <a:t>‹#›</a:t>
            </a:fld>
            <a:endParaRPr lang="en-GB"/>
          </a:p>
        </p:txBody>
      </p:sp>
    </p:spTree>
    <p:extLst>
      <p:ext uri="{BB962C8B-B14F-4D97-AF65-F5344CB8AC3E}">
        <p14:creationId xmlns:p14="http://schemas.microsoft.com/office/powerpoint/2010/main" val="3462999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32C64-58BB-4F2A-B0ED-2D492D23184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A211F0E-F6DE-666F-FE41-B505DE7C0E92}"/>
              </a:ext>
            </a:extLst>
          </p:cNvPr>
          <p:cNvSpPr>
            <a:spLocks noGrp="1"/>
          </p:cNvSpPr>
          <p:nvPr>
            <p:ph type="dt" sz="half" idx="10"/>
          </p:nvPr>
        </p:nvSpPr>
        <p:spPr/>
        <p:txBody>
          <a:bodyPr/>
          <a:lstStyle/>
          <a:p>
            <a:fld id="{762EA65B-EDD4-42C8-8F28-137F90B06F49}" type="datetimeFigureOut">
              <a:rPr lang="en-GB" smtClean="0"/>
              <a:t>16/10/2025</a:t>
            </a:fld>
            <a:endParaRPr lang="en-GB"/>
          </a:p>
        </p:txBody>
      </p:sp>
      <p:sp>
        <p:nvSpPr>
          <p:cNvPr id="4" name="Footer Placeholder 3">
            <a:extLst>
              <a:ext uri="{FF2B5EF4-FFF2-40B4-BE49-F238E27FC236}">
                <a16:creationId xmlns:a16="http://schemas.microsoft.com/office/drawing/2014/main" id="{00C8EFAC-4650-7385-45D5-6159B6C0E1C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5B84ABC-088F-9225-FAC1-3917319C6963}"/>
              </a:ext>
            </a:extLst>
          </p:cNvPr>
          <p:cNvSpPr>
            <a:spLocks noGrp="1"/>
          </p:cNvSpPr>
          <p:nvPr>
            <p:ph type="sldNum" sz="quarter" idx="12"/>
          </p:nvPr>
        </p:nvSpPr>
        <p:spPr/>
        <p:txBody>
          <a:bodyPr/>
          <a:lstStyle/>
          <a:p>
            <a:fld id="{68008ACB-0F0E-49FF-9F00-1EF0B96BCF37}" type="slidenum">
              <a:rPr lang="en-GB" smtClean="0"/>
              <a:t>‹#›</a:t>
            </a:fld>
            <a:endParaRPr lang="en-GB"/>
          </a:p>
        </p:txBody>
      </p:sp>
    </p:spTree>
    <p:extLst>
      <p:ext uri="{BB962C8B-B14F-4D97-AF65-F5344CB8AC3E}">
        <p14:creationId xmlns:p14="http://schemas.microsoft.com/office/powerpoint/2010/main" val="1591220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71A2C2-713B-2210-DC5D-1DC9BCF62F21}"/>
              </a:ext>
            </a:extLst>
          </p:cNvPr>
          <p:cNvSpPr>
            <a:spLocks noGrp="1"/>
          </p:cNvSpPr>
          <p:nvPr>
            <p:ph type="dt" sz="half" idx="10"/>
          </p:nvPr>
        </p:nvSpPr>
        <p:spPr/>
        <p:txBody>
          <a:bodyPr/>
          <a:lstStyle/>
          <a:p>
            <a:fld id="{762EA65B-EDD4-42C8-8F28-137F90B06F49}" type="datetimeFigureOut">
              <a:rPr lang="en-GB" smtClean="0"/>
              <a:t>16/10/2025</a:t>
            </a:fld>
            <a:endParaRPr lang="en-GB"/>
          </a:p>
        </p:txBody>
      </p:sp>
      <p:sp>
        <p:nvSpPr>
          <p:cNvPr id="3" name="Footer Placeholder 2">
            <a:extLst>
              <a:ext uri="{FF2B5EF4-FFF2-40B4-BE49-F238E27FC236}">
                <a16:creationId xmlns:a16="http://schemas.microsoft.com/office/drawing/2014/main" id="{E631CF64-40BE-131B-D60C-9B11C1EDED3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8406890-4ECF-3C98-E04C-2796EE0F2F9A}"/>
              </a:ext>
            </a:extLst>
          </p:cNvPr>
          <p:cNvSpPr>
            <a:spLocks noGrp="1"/>
          </p:cNvSpPr>
          <p:nvPr>
            <p:ph type="sldNum" sz="quarter" idx="12"/>
          </p:nvPr>
        </p:nvSpPr>
        <p:spPr/>
        <p:txBody>
          <a:bodyPr/>
          <a:lstStyle/>
          <a:p>
            <a:fld id="{68008ACB-0F0E-49FF-9F00-1EF0B96BCF37}" type="slidenum">
              <a:rPr lang="en-GB" smtClean="0"/>
              <a:t>‹#›</a:t>
            </a:fld>
            <a:endParaRPr lang="en-GB"/>
          </a:p>
        </p:txBody>
      </p:sp>
    </p:spTree>
    <p:extLst>
      <p:ext uri="{BB962C8B-B14F-4D97-AF65-F5344CB8AC3E}">
        <p14:creationId xmlns:p14="http://schemas.microsoft.com/office/powerpoint/2010/main" val="2611865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1B76E-51DD-C899-FFB3-3997E08BEF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4D46EEA-448F-B411-6E66-3B1358F293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E3E04B1-D568-3222-6AB2-F92F9ED632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2A0D8D-0DE1-FA09-51B1-889816575C0F}"/>
              </a:ext>
            </a:extLst>
          </p:cNvPr>
          <p:cNvSpPr>
            <a:spLocks noGrp="1"/>
          </p:cNvSpPr>
          <p:nvPr>
            <p:ph type="dt" sz="half" idx="10"/>
          </p:nvPr>
        </p:nvSpPr>
        <p:spPr/>
        <p:txBody>
          <a:bodyPr/>
          <a:lstStyle/>
          <a:p>
            <a:fld id="{762EA65B-EDD4-42C8-8F28-137F90B06F49}" type="datetimeFigureOut">
              <a:rPr lang="en-GB" smtClean="0"/>
              <a:t>16/10/2025</a:t>
            </a:fld>
            <a:endParaRPr lang="en-GB"/>
          </a:p>
        </p:txBody>
      </p:sp>
      <p:sp>
        <p:nvSpPr>
          <p:cNvPr id="6" name="Footer Placeholder 5">
            <a:extLst>
              <a:ext uri="{FF2B5EF4-FFF2-40B4-BE49-F238E27FC236}">
                <a16:creationId xmlns:a16="http://schemas.microsoft.com/office/drawing/2014/main" id="{2E61426E-CF69-3170-5FAF-B51F325FE9D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FFF7B47-7821-E038-1A14-78A218549224}"/>
              </a:ext>
            </a:extLst>
          </p:cNvPr>
          <p:cNvSpPr>
            <a:spLocks noGrp="1"/>
          </p:cNvSpPr>
          <p:nvPr>
            <p:ph type="sldNum" sz="quarter" idx="12"/>
          </p:nvPr>
        </p:nvSpPr>
        <p:spPr/>
        <p:txBody>
          <a:bodyPr/>
          <a:lstStyle/>
          <a:p>
            <a:fld id="{68008ACB-0F0E-49FF-9F00-1EF0B96BCF37}" type="slidenum">
              <a:rPr lang="en-GB" smtClean="0"/>
              <a:t>‹#›</a:t>
            </a:fld>
            <a:endParaRPr lang="en-GB"/>
          </a:p>
        </p:txBody>
      </p:sp>
    </p:spTree>
    <p:extLst>
      <p:ext uri="{BB962C8B-B14F-4D97-AF65-F5344CB8AC3E}">
        <p14:creationId xmlns:p14="http://schemas.microsoft.com/office/powerpoint/2010/main" val="995934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4E56D-9A13-236A-B338-8A170A1A20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4274B27-3107-72FA-6587-AC8E73882B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B7BF253-9D65-80B3-76A6-CE029DAF0B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6E3431-9FAB-5CBC-FA58-A5BE7592F621}"/>
              </a:ext>
            </a:extLst>
          </p:cNvPr>
          <p:cNvSpPr>
            <a:spLocks noGrp="1"/>
          </p:cNvSpPr>
          <p:nvPr>
            <p:ph type="dt" sz="half" idx="10"/>
          </p:nvPr>
        </p:nvSpPr>
        <p:spPr/>
        <p:txBody>
          <a:bodyPr/>
          <a:lstStyle/>
          <a:p>
            <a:fld id="{762EA65B-EDD4-42C8-8F28-137F90B06F49}" type="datetimeFigureOut">
              <a:rPr lang="en-GB" smtClean="0"/>
              <a:t>16/10/2025</a:t>
            </a:fld>
            <a:endParaRPr lang="en-GB"/>
          </a:p>
        </p:txBody>
      </p:sp>
      <p:sp>
        <p:nvSpPr>
          <p:cNvPr id="6" name="Footer Placeholder 5">
            <a:extLst>
              <a:ext uri="{FF2B5EF4-FFF2-40B4-BE49-F238E27FC236}">
                <a16:creationId xmlns:a16="http://schemas.microsoft.com/office/drawing/2014/main" id="{33FB69A7-E1C1-2823-CF47-8B223ACBAD8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E215F5D-416E-587A-1961-551BF22E6F60}"/>
              </a:ext>
            </a:extLst>
          </p:cNvPr>
          <p:cNvSpPr>
            <a:spLocks noGrp="1"/>
          </p:cNvSpPr>
          <p:nvPr>
            <p:ph type="sldNum" sz="quarter" idx="12"/>
          </p:nvPr>
        </p:nvSpPr>
        <p:spPr/>
        <p:txBody>
          <a:bodyPr/>
          <a:lstStyle/>
          <a:p>
            <a:fld id="{68008ACB-0F0E-49FF-9F00-1EF0B96BCF37}" type="slidenum">
              <a:rPr lang="en-GB" smtClean="0"/>
              <a:t>‹#›</a:t>
            </a:fld>
            <a:endParaRPr lang="en-GB"/>
          </a:p>
        </p:txBody>
      </p:sp>
    </p:spTree>
    <p:extLst>
      <p:ext uri="{BB962C8B-B14F-4D97-AF65-F5344CB8AC3E}">
        <p14:creationId xmlns:p14="http://schemas.microsoft.com/office/powerpoint/2010/main" val="3719315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66061-E643-1F5B-6A8D-347A530767B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DC5D735-D1BE-ABDC-4A5F-3BEE960D1D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08F72FF-9754-2B67-4A62-CF572FE57677}"/>
              </a:ext>
            </a:extLst>
          </p:cNvPr>
          <p:cNvSpPr>
            <a:spLocks noGrp="1"/>
          </p:cNvSpPr>
          <p:nvPr>
            <p:ph type="dt" sz="half" idx="10"/>
          </p:nvPr>
        </p:nvSpPr>
        <p:spPr/>
        <p:txBody>
          <a:bodyPr/>
          <a:lstStyle/>
          <a:p>
            <a:fld id="{762EA65B-EDD4-42C8-8F28-137F90B06F49}" type="datetimeFigureOut">
              <a:rPr lang="en-GB" smtClean="0"/>
              <a:t>16/10/2025</a:t>
            </a:fld>
            <a:endParaRPr lang="en-GB"/>
          </a:p>
        </p:txBody>
      </p:sp>
      <p:sp>
        <p:nvSpPr>
          <p:cNvPr id="5" name="Footer Placeholder 4">
            <a:extLst>
              <a:ext uri="{FF2B5EF4-FFF2-40B4-BE49-F238E27FC236}">
                <a16:creationId xmlns:a16="http://schemas.microsoft.com/office/drawing/2014/main" id="{19C4FCA0-116F-5FE0-A404-C9C6A10684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7E1D18-54A2-3C87-DAE3-C860CF4ACAED}"/>
              </a:ext>
            </a:extLst>
          </p:cNvPr>
          <p:cNvSpPr>
            <a:spLocks noGrp="1"/>
          </p:cNvSpPr>
          <p:nvPr>
            <p:ph type="sldNum" sz="quarter" idx="12"/>
          </p:nvPr>
        </p:nvSpPr>
        <p:spPr/>
        <p:txBody>
          <a:bodyPr/>
          <a:lstStyle/>
          <a:p>
            <a:fld id="{68008ACB-0F0E-49FF-9F00-1EF0B96BCF37}" type="slidenum">
              <a:rPr lang="en-GB" smtClean="0"/>
              <a:t>‹#›</a:t>
            </a:fld>
            <a:endParaRPr lang="en-GB"/>
          </a:p>
        </p:txBody>
      </p:sp>
    </p:spTree>
    <p:extLst>
      <p:ext uri="{BB962C8B-B14F-4D97-AF65-F5344CB8AC3E}">
        <p14:creationId xmlns:p14="http://schemas.microsoft.com/office/powerpoint/2010/main" val="2857392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41A432-AC20-CFEE-64DE-4EF1922CB2F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7280599-3434-45C6-FB74-F8AA69FFA5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405A7A-BB75-92AF-D361-A716BD838A51}"/>
              </a:ext>
            </a:extLst>
          </p:cNvPr>
          <p:cNvSpPr>
            <a:spLocks noGrp="1"/>
          </p:cNvSpPr>
          <p:nvPr>
            <p:ph type="dt" sz="half" idx="10"/>
          </p:nvPr>
        </p:nvSpPr>
        <p:spPr/>
        <p:txBody>
          <a:bodyPr/>
          <a:lstStyle/>
          <a:p>
            <a:fld id="{762EA65B-EDD4-42C8-8F28-137F90B06F49}" type="datetimeFigureOut">
              <a:rPr lang="en-GB" smtClean="0"/>
              <a:t>16/10/2025</a:t>
            </a:fld>
            <a:endParaRPr lang="en-GB"/>
          </a:p>
        </p:txBody>
      </p:sp>
      <p:sp>
        <p:nvSpPr>
          <p:cNvPr id="5" name="Footer Placeholder 4">
            <a:extLst>
              <a:ext uri="{FF2B5EF4-FFF2-40B4-BE49-F238E27FC236}">
                <a16:creationId xmlns:a16="http://schemas.microsoft.com/office/drawing/2014/main" id="{8493FCFE-7100-91F0-90E0-527A1B8E4C2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ACC485-5A1A-B421-8B34-EA4835539F09}"/>
              </a:ext>
            </a:extLst>
          </p:cNvPr>
          <p:cNvSpPr>
            <a:spLocks noGrp="1"/>
          </p:cNvSpPr>
          <p:nvPr>
            <p:ph type="sldNum" sz="quarter" idx="12"/>
          </p:nvPr>
        </p:nvSpPr>
        <p:spPr/>
        <p:txBody>
          <a:bodyPr/>
          <a:lstStyle/>
          <a:p>
            <a:fld id="{68008ACB-0F0E-49FF-9F00-1EF0B96BCF37}" type="slidenum">
              <a:rPr lang="en-GB" smtClean="0"/>
              <a:t>‹#›</a:t>
            </a:fld>
            <a:endParaRPr lang="en-GB"/>
          </a:p>
        </p:txBody>
      </p:sp>
    </p:spTree>
    <p:extLst>
      <p:ext uri="{BB962C8B-B14F-4D97-AF65-F5344CB8AC3E}">
        <p14:creationId xmlns:p14="http://schemas.microsoft.com/office/powerpoint/2010/main" val="1264798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82D26F-23CC-0742-4210-0212D65170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6591E3F-7E65-8DD0-FA76-01DE324BAB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088FF2B-A6A8-1DA6-57D8-AF6EAADF77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62EA65B-EDD4-42C8-8F28-137F90B06F49}" type="datetimeFigureOut">
              <a:rPr lang="en-GB" smtClean="0"/>
              <a:t>16/10/2025</a:t>
            </a:fld>
            <a:endParaRPr lang="en-GB"/>
          </a:p>
        </p:txBody>
      </p:sp>
      <p:sp>
        <p:nvSpPr>
          <p:cNvPr id="5" name="Footer Placeholder 4">
            <a:extLst>
              <a:ext uri="{FF2B5EF4-FFF2-40B4-BE49-F238E27FC236}">
                <a16:creationId xmlns:a16="http://schemas.microsoft.com/office/drawing/2014/main" id="{5FEB0589-463C-D14C-8299-97A6061BDF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A05A3923-887A-AF72-2590-E63D41902D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008ACB-0F0E-49FF-9F00-1EF0B96BCF37}" type="slidenum">
              <a:rPr lang="en-GB" smtClean="0"/>
              <a:t>‹#›</a:t>
            </a:fld>
            <a:endParaRPr lang="en-GB"/>
          </a:p>
        </p:txBody>
      </p:sp>
    </p:spTree>
    <p:extLst>
      <p:ext uri="{BB962C8B-B14F-4D97-AF65-F5344CB8AC3E}">
        <p14:creationId xmlns:p14="http://schemas.microsoft.com/office/powerpoint/2010/main" val="4159065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mailto:wojtynska@hi.is" TargetMode="External"/><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hyperlink" Target="mailto:laraw@hi.i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48A563E-3EC0-265B-7755-64EFA2F73823}"/>
              </a:ext>
            </a:extLst>
          </p:cNvPr>
          <p:cNvPicPr>
            <a:picLocks noChangeAspect="1"/>
          </p:cNvPicPr>
          <p:nvPr/>
        </p:nvPicPr>
        <p:blipFill>
          <a:blip r:embed="rId3"/>
          <a:srcRect l="14244" t="9091" r="21120"/>
          <a:stretch>
            <a:fillRect/>
          </a:stretch>
        </p:blipFill>
        <p:spPr>
          <a:xfrm>
            <a:off x="3523488" y="10"/>
            <a:ext cx="8668512" cy="6857990"/>
          </a:xfrm>
          <a:prstGeom prst="rect">
            <a:avLst/>
          </a:prstGeom>
        </p:spPr>
      </p:pic>
      <p:sp>
        <p:nvSpPr>
          <p:cNvPr id="18" name="Rectangle 17">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F254CD4-C1E2-D977-A419-93C2D00C8A8E}"/>
              </a:ext>
            </a:extLst>
          </p:cNvPr>
          <p:cNvSpPr>
            <a:spLocks noGrp="1"/>
          </p:cNvSpPr>
          <p:nvPr>
            <p:ph type="ctrTitle"/>
          </p:nvPr>
        </p:nvSpPr>
        <p:spPr>
          <a:xfrm>
            <a:off x="477981" y="1122363"/>
            <a:ext cx="5494556" cy="3204134"/>
          </a:xfrm>
        </p:spPr>
        <p:txBody>
          <a:bodyPr anchor="b">
            <a:normAutofit/>
          </a:bodyPr>
          <a:lstStyle/>
          <a:p>
            <a:pPr algn="l"/>
            <a:r>
              <a:rPr lang="en-US" sz="3400" b="1" dirty="0"/>
              <a:t>Community Co-Creation: The role of culture institutions in supporting immigrants’ integration </a:t>
            </a:r>
            <a:endParaRPr lang="en-GB" sz="3400" b="1" dirty="0"/>
          </a:p>
        </p:txBody>
      </p:sp>
      <p:sp>
        <p:nvSpPr>
          <p:cNvPr id="3" name="Subtitle 2">
            <a:extLst>
              <a:ext uri="{FF2B5EF4-FFF2-40B4-BE49-F238E27FC236}">
                <a16:creationId xmlns:a16="http://schemas.microsoft.com/office/drawing/2014/main" id="{08634E25-BE8C-DF91-E35C-20CC06CE1373}"/>
              </a:ext>
            </a:extLst>
          </p:cNvPr>
          <p:cNvSpPr>
            <a:spLocks noGrp="1"/>
          </p:cNvSpPr>
          <p:nvPr>
            <p:ph type="subTitle" idx="1"/>
          </p:nvPr>
        </p:nvSpPr>
        <p:spPr>
          <a:xfrm>
            <a:off x="477980" y="4872922"/>
            <a:ext cx="4023359" cy="1208141"/>
          </a:xfrm>
        </p:spPr>
        <p:txBody>
          <a:bodyPr>
            <a:normAutofit/>
          </a:bodyPr>
          <a:lstStyle/>
          <a:p>
            <a:pPr algn="l"/>
            <a:r>
              <a:rPr lang="en-GB" sz="1700" b="1" dirty="0"/>
              <a:t>Anna Wojtynska, </a:t>
            </a:r>
            <a:r>
              <a:rPr lang="en-GB" sz="1700" b="1" i="1" dirty="0"/>
              <a:t>University of Iceland</a:t>
            </a:r>
          </a:p>
          <a:p>
            <a:pPr algn="l"/>
            <a:r>
              <a:rPr lang="en-GB" sz="1700" b="1" dirty="0"/>
              <a:t>Lara Hoffmann, </a:t>
            </a:r>
            <a:r>
              <a:rPr lang="en-GB" sz="1700" b="1" i="1" dirty="0"/>
              <a:t>University of Iceland, University of </a:t>
            </a:r>
            <a:r>
              <a:rPr lang="en-GB" sz="1700" b="1" i="1" dirty="0" err="1"/>
              <a:t>Akureyri</a:t>
            </a:r>
            <a:endParaRPr lang="en-GB" sz="1700" b="1" i="1" dirty="0"/>
          </a:p>
          <a:p>
            <a:pPr algn="l"/>
            <a:endParaRPr lang="en-GB" sz="1700" b="1" i="1" dirty="0"/>
          </a:p>
        </p:txBody>
      </p:sp>
      <p:sp>
        <p:nvSpPr>
          <p:cNvPr id="20" name="Rectangle 19">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8956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80FB1-D048-A38B-AEC4-41619E076619}"/>
              </a:ext>
            </a:extLst>
          </p:cNvPr>
          <p:cNvSpPr>
            <a:spLocks noGrp="1"/>
          </p:cNvSpPr>
          <p:nvPr>
            <p:ph type="title"/>
          </p:nvPr>
        </p:nvSpPr>
        <p:spPr>
          <a:xfrm>
            <a:off x="400051" y="227805"/>
            <a:ext cx="10515600" cy="1325563"/>
          </a:xfrm>
        </p:spPr>
        <p:txBody>
          <a:bodyPr/>
          <a:lstStyle/>
          <a:p>
            <a:r>
              <a:rPr lang="en-GB" b="1" noProof="0"/>
              <a:t>Project “Community Co-Creation”</a:t>
            </a:r>
          </a:p>
        </p:txBody>
      </p:sp>
      <p:sp>
        <p:nvSpPr>
          <p:cNvPr id="3" name="Content Placeholder 2">
            <a:extLst>
              <a:ext uri="{FF2B5EF4-FFF2-40B4-BE49-F238E27FC236}">
                <a16:creationId xmlns:a16="http://schemas.microsoft.com/office/drawing/2014/main" id="{CB520C41-2626-F533-41DB-547CA70EE884}"/>
              </a:ext>
            </a:extLst>
          </p:cNvPr>
          <p:cNvSpPr>
            <a:spLocks noGrp="1"/>
          </p:cNvSpPr>
          <p:nvPr>
            <p:ph idx="1"/>
          </p:nvPr>
        </p:nvSpPr>
        <p:spPr>
          <a:xfrm>
            <a:off x="400051" y="1553368"/>
            <a:ext cx="9142960" cy="4847431"/>
          </a:xfrm>
        </p:spPr>
        <p:txBody>
          <a:bodyPr>
            <a:normAutofit fontScale="85000" lnSpcReduction="20000"/>
          </a:bodyPr>
          <a:lstStyle/>
          <a:p>
            <a:r>
              <a:rPr lang="en-GB" dirty="0"/>
              <a:t>Spring 2022 – Autumn 2024</a:t>
            </a:r>
          </a:p>
          <a:p>
            <a:pPr>
              <a:lnSpc>
                <a:spcPct val="120000"/>
              </a:lnSpc>
            </a:pPr>
            <a:r>
              <a:rPr lang="en-GB" dirty="0"/>
              <a:t>Collaboration between University of Iceland and Reykjavik City Library (Lara Hoffmann, Anna </a:t>
            </a:r>
            <a:r>
              <a:rPr lang="en-GB" dirty="0" err="1"/>
              <a:t>Wojtyńska</a:t>
            </a:r>
            <a:r>
              <a:rPr lang="en-GB" dirty="0"/>
              <a:t>, D</a:t>
            </a:r>
            <a:r>
              <a:rPr lang="is-IS" dirty="0" err="1"/>
              <a:t>ögg</a:t>
            </a:r>
            <a:r>
              <a:rPr lang="is-IS" dirty="0"/>
              <a:t> Sigmarsdóttir)</a:t>
            </a:r>
            <a:endParaRPr lang="en-GB" dirty="0"/>
          </a:p>
          <a:p>
            <a:r>
              <a:rPr lang="en-GB" dirty="0"/>
              <a:t>Partner institutions:</a:t>
            </a:r>
          </a:p>
          <a:p>
            <a:pPr lvl="1"/>
            <a:r>
              <a:rPr lang="en-GB" dirty="0"/>
              <a:t>Municipal Library of </a:t>
            </a:r>
            <a:r>
              <a:rPr lang="en-GB" dirty="0" err="1"/>
              <a:t>Akureyri</a:t>
            </a:r>
            <a:r>
              <a:rPr lang="en-GB" dirty="0"/>
              <a:t> (</a:t>
            </a:r>
            <a:r>
              <a:rPr lang="en-GB" dirty="0" err="1"/>
              <a:t>Akureyri</a:t>
            </a:r>
            <a:r>
              <a:rPr lang="en-GB" dirty="0"/>
              <a:t>) </a:t>
            </a:r>
          </a:p>
          <a:p>
            <a:pPr lvl="1"/>
            <a:r>
              <a:rPr lang="en-GB" dirty="0"/>
              <a:t>The Library of </a:t>
            </a:r>
            <a:r>
              <a:rPr lang="en-GB" dirty="0" err="1"/>
              <a:t>Rangæinga</a:t>
            </a:r>
            <a:r>
              <a:rPr lang="en-GB" dirty="0"/>
              <a:t> (</a:t>
            </a:r>
            <a:r>
              <a:rPr lang="en-GB" dirty="0" err="1"/>
              <a:t>Hvolsvöllur</a:t>
            </a:r>
            <a:r>
              <a:rPr lang="en-GB" dirty="0"/>
              <a:t>), </a:t>
            </a:r>
          </a:p>
          <a:p>
            <a:pPr lvl="1"/>
            <a:r>
              <a:rPr lang="en-GB" dirty="0"/>
              <a:t>The Library of </a:t>
            </a:r>
            <a:r>
              <a:rPr lang="en-GB" dirty="0" err="1"/>
              <a:t>Héraðbúa</a:t>
            </a:r>
            <a:r>
              <a:rPr lang="en-GB" dirty="0"/>
              <a:t> (</a:t>
            </a:r>
            <a:r>
              <a:rPr lang="en-GB" dirty="0" err="1"/>
              <a:t>Egilsstaðir</a:t>
            </a:r>
            <a:r>
              <a:rPr lang="en-GB" dirty="0"/>
              <a:t>)</a:t>
            </a:r>
          </a:p>
          <a:p>
            <a:pPr lvl="1"/>
            <a:r>
              <a:rPr lang="en-GB" dirty="0" err="1"/>
              <a:t>Húsavík</a:t>
            </a:r>
            <a:r>
              <a:rPr lang="en-GB" dirty="0"/>
              <a:t> Library </a:t>
            </a:r>
          </a:p>
          <a:p>
            <a:pPr lvl="1"/>
            <a:r>
              <a:rPr lang="en-GB" dirty="0" err="1"/>
              <a:t>Ísafjörður</a:t>
            </a:r>
            <a:r>
              <a:rPr lang="en-GB" dirty="0"/>
              <a:t> Library</a:t>
            </a:r>
          </a:p>
          <a:p>
            <a:pPr lvl="1"/>
            <a:r>
              <a:rPr lang="en-GB" dirty="0"/>
              <a:t>Kaktus (</a:t>
            </a:r>
            <a:r>
              <a:rPr lang="en-GB" dirty="0" err="1"/>
              <a:t>Akureyri</a:t>
            </a:r>
            <a:r>
              <a:rPr lang="en-GB" dirty="0"/>
              <a:t>)</a:t>
            </a:r>
          </a:p>
          <a:p>
            <a:pPr lvl="1"/>
            <a:r>
              <a:rPr lang="en-GB" dirty="0"/>
              <a:t>The Museum of Everyday Life (</a:t>
            </a:r>
            <a:r>
              <a:rPr lang="en-GB" dirty="0" err="1"/>
              <a:t>Ísafjörður</a:t>
            </a:r>
            <a:r>
              <a:rPr lang="en-GB" dirty="0"/>
              <a:t>)</a:t>
            </a:r>
          </a:p>
          <a:p>
            <a:pPr lvl="1"/>
            <a:r>
              <a:rPr lang="en-GB" dirty="0"/>
              <a:t>The Blue Bank (</a:t>
            </a:r>
            <a:r>
              <a:rPr lang="en-GB" dirty="0" err="1"/>
              <a:t>Þingeyri</a:t>
            </a:r>
            <a:r>
              <a:rPr lang="en-GB" dirty="0"/>
              <a:t>) </a:t>
            </a:r>
          </a:p>
          <a:p>
            <a:pPr lvl="1"/>
            <a:r>
              <a:rPr lang="en-GB" dirty="0" err="1"/>
              <a:t>Sláturhúsið</a:t>
            </a:r>
            <a:r>
              <a:rPr lang="en-GB" dirty="0"/>
              <a:t> (</a:t>
            </a:r>
            <a:r>
              <a:rPr lang="en-GB" dirty="0" err="1"/>
              <a:t>Egilsstaðir</a:t>
            </a:r>
            <a:r>
              <a:rPr lang="en-GB" dirty="0"/>
              <a:t>) </a:t>
            </a:r>
          </a:p>
          <a:p>
            <a:pPr marL="268288" lvl="1">
              <a:spcBef>
                <a:spcPts val="1200"/>
              </a:spcBef>
            </a:pPr>
            <a:r>
              <a:rPr lang="en-GB" sz="2800" dirty="0"/>
              <a:t>Funding: </a:t>
            </a:r>
            <a:r>
              <a:rPr lang="is-IS" sz="2800" dirty="0"/>
              <a:t>Bókasafnasjóður </a:t>
            </a:r>
            <a:r>
              <a:rPr lang="is-IS" sz="2800" dirty="0" err="1"/>
              <a:t>and</a:t>
            </a:r>
            <a:r>
              <a:rPr lang="is-IS" sz="2800" dirty="0"/>
              <a:t> Byggðarannsóknasjóður</a:t>
            </a:r>
            <a:endParaRPr lang="en-GB" sz="2800" dirty="0"/>
          </a:p>
        </p:txBody>
      </p:sp>
    </p:spTree>
    <p:extLst>
      <p:ext uri="{BB962C8B-B14F-4D97-AF65-F5344CB8AC3E}">
        <p14:creationId xmlns:p14="http://schemas.microsoft.com/office/powerpoint/2010/main" val="2506785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00BC4-D842-ECD3-9125-9DEC5B8F115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37E635D-0910-ECB4-6880-EC48673065FA}"/>
              </a:ext>
            </a:extLst>
          </p:cNvPr>
          <p:cNvSpPr>
            <a:spLocks noGrp="1"/>
          </p:cNvSpPr>
          <p:nvPr>
            <p:ph idx="1"/>
          </p:nvPr>
        </p:nvSpPr>
        <p:spPr/>
        <p:txBody>
          <a:bodyPr/>
          <a:lstStyle/>
          <a:p>
            <a:endParaRPr lang="en-GB" dirty="0"/>
          </a:p>
        </p:txBody>
      </p:sp>
      <p:pic>
        <p:nvPicPr>
          <p:cNvPr id="4" name="Picture 2">
            <a:extLst>
              <a:ext uri="{FF2B5EF4-FFF2-40B4-BE49-F238E27FC236}">
                <a16:creationId xmlns:a16="http://schemas.microsoft.com/office/drawing/2014/main" id="{6B9D8FFA-9732-9EA4-1F24-B68393A682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4287" y="0"/>
            <a:ext cx="861903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7673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9A0D053-6D33-DB9C-356F-94CB909540FA}"/>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D0573A-CC1C-9A3F-6DC8-329CF7E86C57}"/>
              </a:ext>
            </a:extLst>
          </p:cNvPr>
          <p:cNvSpPr>
            <a:spLocks noGrp="1"/>
          </p:cNvSpPr>
          <p:nvPr>
            <p:ph type="title"/>
          </p:nvPr>
        </p:nvSpPr>
        <p:spPr>
          <a:xfrm>
            <a:off x="6412091" y="501651"/>
            <a:ext cx="4395340" cy="1716255"/>
          </a:xfrm>
        </p:spPr>
        <p:txBody>
          <a:bodyPr anchor="b">
            <a:normAutofit/>
          </a:bodyPr>
          <a:lstStyle/>
          <a:p>
            <a:r>
              <a:rPr lang="en-GB" sz="5600" b="1" dirty="0"/>
              <a:t>Upcoming Report</a:t>
            </a:r>
            <a:endParaRPr lang="en-GB" sz="5600" b="1" noProof="0" dirty="0"/>
          </a:p>
        </p:txBody>
      </p:sp>
      <p:sp>
        <p:nvSpPr>
          <p:cNvPr id="19" name="Rectangle 18">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9" descr="Cartoon a cartoon of a person&#10;&#10;AI-generated content may be incorrect.">
            <a:extLst>
              <a:ext uri="{FF2B5EF4-FFF2-40B4-BE49-F238E27FC236}">
                <a16:creationId xmlns:a16="http://schemas.microsoft.com/office/drawing/2014/main" id="{32BFC1CD-DE15-E4B1-F139-3BBCBBA356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143" y="366464"/>
            <a:ext cx="5221625" cy="6125073"/>
          </a:xfrm>
          <a:prstGeom prst="rect">
            <a:avLst/>
          </a:prstGeom>
        </p:spPr>
      </p:pic>
      <p:sp>
        <p:nvSpPr>
          <p:cNvPr id="14" name="Content Placeholder 13">
            <a:extLst>
              <a:ext uri="{FF2B5EF4-FFF2-40B4-BE49-F238E27FC236}">
                <a16:creationId xmlns:a16="http://schemas.microsoft.com/office/drawing/2014/main" id="{607318A1-DCBF-D88D-5CB9-C33BF16CA431}"/>
              </a:ext>
            </a:extLst>
          </p:cNvPr>
          <p:cNvSpPr>
            <a:spLocks noGrp="1"/>
          </p:cNvSpPr>
          <p:nvPr>
            <p:ph idx="1"/>
          </p:nvPr>
        </p:nvSpPr>
        <p:spPr>
          <a:xfrm>
            <a:off x="6392583" y="2645922"/>
            <a:ext cx="4434721" cy="3710427"/>
          </a:xfrm>
        </p:spPr>
        <p:txBody>
          <a:bodyPr anchor="t">
            <a:normAutofit/>
          </a:bodyPr>
          <a:lstStyle/>
          <a:p>
            <a:pPr marL="0" indent="0">
              <a:buNone/>
            </a:pPr>
            <a:r>
              <a:rPr lang="en-GB" sz="2000" b="1" dirty="0"/>
              <a:t>Illustrator: Yoav Tirosh</a:t>
            </a:r>
          </a:p>
          <a:p>
            <a:pPr marL="0" indent="0">
              <a:buNone/>
            </a:pPr>
            <a:r>
              <a:rPr lang="is-IS" sz="2000" dirty="0"/>
              <a:t>@RealMundiRiki </a:t>
            </a:r>
            <a:endParaRPr lang="en-GB" sz="2000" b="1" dirty="0"/>
          </a:p>
          <a:p>
            <a:endParaRPr lang="en-US" sz="2000" dirty="0">
              <a:solidFill>
                <a:schemeClr val="tx1">
                  <a:alpha val="80000"/>
                </a:schemeClr>
              </a:solidFill>
            </a:endParaRPr>
          </a:p>
        </p:txBody>
      </p:sp>
      <p:cxnSp>
        <p:nvCxnSpPr>
          <p:cNvPr id="21" name="Straight Connector 20">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8655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7D125-52C7-53B3-55CA-C20870EBA70B}"/>
              </a:ext>
            </a:extLst>
          </p:cNvPr>
          <p:cNvSpPr>
            <a:spLocks noGrp="1"/>
          </p:cNvSpPr>
          <p:nvPr>
            <p:ph type="title"/>
          </p:nvPr>
        </p:nvSpPr>
        <p:spPr>
          <a:xfrm>
            <a:off x="522824" y="146807"/>
            <a:ext cx="4368602" cy="905067"/>
          </a:xfrm>
        </p:spPr>
        <p:txBody>
          <a:bodyPr anchor="b">
            <a:normAutofit/>
          </a:bodyPr>
          <a:lstStyle/>
          <a:p>
            <a:r>
              <a:rPr lang="is-IS" sz="4500" b="1" dirty="0"/>
              <a:t>Community</a:t>
            </a:r>
            <a:endParaRPr lang="en-GB" sz="4500" b="1" dirty="0"/>
          </a:p>
        </p:txBody>
      </p:sp>
      <p:sp>
        <p:nvSpPr>
          <p:cNvPr id="3" name="Content Placeholder 2">
            <a:extLst>
              <a:ext uri="{FF2B5EF4-FFF2-40B4-BE49-F238E27FC236}">
                <a16:creationId xmlns:a16="http://schemas.microsoft.com/office/drawing/2014/main" id="{B29CA816-8A8E-3C56-D076-47691D1123AC}"/>
              </a:ext>
            </a:extLst>
          </p:cNvPr>
          <p:cNvSpPr>
            <a:spLocks noGrp="1"/>
          </p:cNvSpPr>
          <p:nvPr>
            <p:ph idx="1"/>
          </p:nvPr>
        </p:nvSpPr>
        <p:spPr>
          <a:xfrm>
            <a:off x="116053" y="1140902"/>
            <a:ext cx="5446644" cy="5717097"/>
          </a:xfrm>
        </p:spPr>
        <p:txBody>
          <a:bodyPr vert="horz" lIns="91440" tIns="45720" rIns="91440" bIns="45720" rtlCol="0" anchor="t">
            <a:normAutofit fontScale="62500" lnSpcReduction="20000"/>
          </a:bodyPr>
          <a:lstStyle/>
          <a:p>
            <a:pPr>
              <a:lnSpc>
                <a:spcPct val="120000"/>
              </a:lnSpc>
            </a:pPr>
            <a:r>
              <a:rPr lang="en-GB" sz="2400" dirty="0"/>
              <a:t>Apparent challenges to local communities</a:t>
            </a:r>
            <a:r>
              <a:rPr lang="en-GB" sz="2400" noProof="0" dirty="0"/>
              <a:t>: </a:t>
            </a:r>
          </a:p>
          <a:p>
            <a:pPr lvl="1">
              <a:lnSpc>
                <a:spcPct val="120000"/>
              </a:lnSpc>
            </a:pPr>
            <a:r>
              <a:rPr lang="en-GB" sz="2100" noProof="0" dirty="0"/>
              <a:t>Increased different forms of mobilities (migration and tourism</a:t>
            </a:r>
            <a:r>
              <a:rPr lang="en-GB" sz="2100" dirty="0"/>
              <a:t>)</a:t>
            </a:r>
            <a:endParaRPr lang="en-GB" sz="2100" noProof="0" dirty="0"/>
          </a:p>
          <a:p>
            <a:pPr lvl="1">
              <a:lnSpc>
                <a:spcPct val="120000"/>
              </a:lnSpc>
            </a:pPr>
            <a:r>
              <a:rPr lang="en-GB" sz="2100" dirty="0"/>
              <a:t>Growing ethnic diversity </a:t>
            </a:r>
          </a:p>
          <a:p>
            <a:pPr lvl="1">
              <a:lnSpc>
                <a:spcPct val="120000"/>
              </a:lnSpc>
            </a:pPr>
            <a:r>
              <a:rPr lang="en-GB" sz="2100" dirty="0"/>
              <a:t>Polarization of the labour market and social segmentation </a:t>
            </a:r>
          </a:p>
          <a:p>
            <a:pPr lvl="1">
              <a:lnSpc>
                <a:spcPct val="120000"/>
              </a:lnSpc>
            </a:pPr>
            <a:r>
              <a:rPr lang="en-GB" sz="2100" dirty="0"/>
              <a:t>Advancement of information and communication technology  </a:t>
            </a:r>
          </a:p>
          <a:p>
            <a:pPr lvl="1">
              <a:lnSpc>
                <a:spcPct val="120000"/>
              </a:lnSpc>
            </a:pPr>
            <a:r>
              <a:rPr lang="en-GB" sz="2100" noProof="0" dirty="0"/>
              <a:t>Social </a:t>
            </a:r>
            <a:r>
              <a:rPr lang="en-GB" sz="2100" noProof="0" dirty="0" err="1"/>
              <a:t>acc</a:t>
            </a:r>
            <a:r>
              <a:rPr lang="en-GB" sz="2100" dirty="0" err="1"/>
              <a:t>eleration</a:t>
            </a:r>
            <a:r>
              <a:rPr lang="en-GB" sz="2100" dirty="0"/>
              <a:t> (Hermut Rosa, 2013): frenetic time; speed that contributes to social alienation  </a:t>
            </a:r>
            <a:endParaRPr lang="en-GB" sz="2100" noProof="0" dirty="0"/>
          </a:p>
          <a:p>
            <a:pPr lvl="1">
              <a:lnSpc>
                <a:spcPct val="120000"/>
              </a:lnSpc>
            </a:pPr>
            <a:r>
              <a:rPr lang="en-GB" sz="2100" dirty="0"/>
              <a:t>Diminishing/changing</a:t>
            </a:r>
            <a:r>
              <a:rPr lang="en-GB" sz="2100" noProof="0" dirty="0"/>
              <a:t> social infrastructure</a:t>
            </a:r>
          </a:p>
          <a:p>
            <a:pPr>
              <a:lnSpc>
                <a:spcPct val="120000"/>
              </a:lnSpc>
            </a:pPr>
            <a:r>
              <a:rPr lang="en-GB" sz="2400" noProof="0" dirty="0"/>
              <a:t>Community as a value</a:t>
            </a:r>
          </a:p>
          <a:p>
            <a:pPr lvl="1">
              <a:lnSpc>
                <a:spcPct val="120000"/>
              </a:lnSpc>
            </a:pPr>
            <a:r>
              <a:rPr lang="en-GB" sz="1900" dirty="0"/>
              <a:t>Beyond financial profit</a:t>
            </a:r>
          </a:p>
          <a:p>
            <a:pPr lvl="1">
              <a:lnSpc>
                <a:spcPct val="120000"/>
              </a:lnSpc>
            </a:pPr>
            <a:r>
              <a:rPr lang="en-GB" sz="1900" dirty="0"/>
              <a:t>Well-being </a:t>
            </a:r>
          </a:p>
          <a:p>
            <a:pPr lvl="1">
              <a:lnSpc>
                <a:spcPct val="120000"/>
              </a:lnSpc>
            </a:pPr>
            <a:r>
              <a:rPr lang="en-GB" sz="1900" dirty="0"/>
              <a:t>Security </a:t>
            </a:r>
          </a:p>
          <a:p>
            <a:pPr lvl="1">
              <a:lnSpc>
                <a:spcPct val="120000"/>
              </a:lnSpc>
            </a:pPr>
            <a:r>
              <a:rPr lang="en-GB" sz="1900" dirty="0"/>
              <a:t>Social cohesion</a:t>
            </a:r>
          </a:p>
          <a:p>
            <a:pPr marL="457200" lvl="1" indent="0">
              <a:lnSpc>
                <a:spcPct val="120000"/>
              </a:lnSpc>
              <a:buNone/>
            </a:pPr>
            <a:endParaRPr lang="en-GB" dirty="0"/>
          </a:p>
          <a:p>
            <a:pPr marL="457200" lvl="1" indent="0">
              <a:lnSpc>
                <a:spcPct val="120000"/>
              </a:lnSpc>
              <a:buNone/>
            </a:pPr>
            <a:r>
              <a:rPr lang="en-GB" dirty="0"/>
              <a:t>Building on the work of Ash Amin (2002) and Doreen Massey (2004), we understand community not as a homogeneous and stable, but rather as an ongoing process; one that is created through social interactions and continues negotiations of differences. </a:t>
            </a:r>
          </a:p>
          <a:p>
            <a:pPr marL="457200" lvl="1" indent="0">
              <a:lnSpc>
                <a:spcPct val="120000"/>
              </a:lnSpc>
              <a:buNone/>
            </a:pPr>
            <a:endParaRPr lang="en-GB" sz="1900" dirty="0"/>
          </a:p>
          <a:p>
            <a:pPr marL="457200" lvl="1" indent="0">
              <a:lnSpc>
                <a:spcPct val="120000"/>
              </a:lnSpc>
              <a:buNone/>
            </a:pPr>
            <a:r>
              <a:rPr lang="en-GB" sz="1900" dirty="0"/>
              <a:t>Community </a:t>
            </a:r>
            <a:r>
              <a:rPr lang="en-GB" sz="1900" noProof="0" dirty="0"/>
              <a:t>co-creation as model of immigrant inclusion </a:t>
            </a:r>
          </a:p>
          <a:p>
            <a:endParaRPr lang="en-GB" sz="1000" noProof="0" dirty="0"/>
          </a:p>
        </p:txBody>
      </p:sp>
      <p:pic>
        <p:nvPicPr>
          <p:cNvPr id="4" name="Content Placeholder 4" descr="A person standing in front of a group of people&#10;&#10;Description automatically generated">
            <a:extLst>
              <a:ext uri="{FF2B5EF4-FFF2-40B4-BE49-F238E27FC236}">
                <a16:creationId xmlns:a16="http://schemas.microsoft.com/office/drawing/2014/main" id="{3AB6E3C6-857A-3847-C8C7-B317596CEAE9}"/>
              </a:ext>
            </a:extLst>
          </p:cNvPr>
          <p:cNvPicPr>
            <a:picLocks noChangeAspect="1"/>
          </p:cNvPicPr>
          <p:nvPr/>
        </p:nvPicPr>
        <p:blipFill>
          <a:blip r:embed="rId3">
            <a:alphaModFix amt="81000"/>
            <a:extLst>
              <a:ext uri="{28A0092B-C50C-407E-A947-70E740481C1C}">
                <a14:useLocalDpi xmlns:a14="http://schemas.microsoft.com/office/drawing/2010/main" val="0"/>
              </a:ext>
            </a:extLst>
          </a:blip>
          <a:srcRect l="12386" r="16935"/>
          <a:stretch/>
        </p:blipFill>
        <p:spPr>
          <a:xfrm>
            <a:off x="5712000" y="-9144"/>
            <a:ext cx="6480000" cy="6876288"/>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760230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3E87D-645A-A7CB-D617-E03A8363CCE6}"/>
              </a:ext>
            </a:extLst>
          </p:cNvPr>
          <p:cNvSpPr>
            <a:spLocks noGrp="1"/>
          </p:cNvSpPr>
          <p:nvPr>
            <p:ph type="title"/>
          </p:nvPr>
        </p:nvSpPr>
        <p:spPr>
          <a:xfrm>
            <a:off x="572493" y="238539"/>
            <a:ext cx="11018520" cy="1434415"/>
          </a:xfrm>
        </p:spPr>
        <p:txBody>
          <a:bodyPr anchor="b">
            <a:normAutofit/>
          </a:bodyPr>
          <a:lstStyle/>
          <a:p>
            <a:r>
              <a:rPr lang="en-GB" sz="5400" b="1"/>
              <a:t>Social Infrastructure</a:t>
            </a:r>
            <a:endParaRPr lang="en-GB" sz="5400" b="1" noProof="0"/>
          </a:p>
        </p:txBody>
      </p:sp>
      <p:sp>
        <p:nvSpPr>
          <p:cNvPr id="3" name="Content Placeholder 2">
            <a:extLst>
              <a:ext uri="{FF2B5EF4-FFF2-40B4-BE49-F238E27FC236}">
                <a16:creationId xmlns:a16="http://schemas.microsoft.com/office/drawing/2014/main" id="{82358525-37AE-B489-AC4A-9D713BA16B21}"/>
              </a:ext>
            </a:extLst>
          </p:cNvPr>
          <p:cNvSpPr>
            <a:spLocks noGrp="1"/>
          </p:cNvSpPr>
          <p:nvPr>
            <p:ph idx="1"/>
          </p:nvPr>
        </p:nvSpPr>
        <p:spPr>
          <a:xfrm>
            <a:off x="572493" y="2071316"/>
            <a:ext cx="6713552" cy="4119172"/>
          </a:xfrm>
        </p:spPr>
        <p:txBody>
          <a:bodyPr vert="horz" lIns="91440" tIns="45720" rIns="91440" bIns="45720" rtlCol="0" anchor="t">
            <a:normAutofit/>
          </a:bodyPr>
          <a:lstStyle/>
          <a:p>
            <a:pPr marL="0" indent="0">
              <a:buNone/>
            </a:pPr>
            <a:r>
              <a:rPr lang="en-GB" sz="2200" i="1">
                <a:latin typeface="Aptos"/>
                <a:ea typeface="Calibri"/>
                <a:cs typeface="Arial"/>
              </a:rPr>
              <a:t>Social spaces are “physical places and organizations that </a:t>
            </a:r>
            <a:r>
              <a:rPr lang="en-GB" sz="2200" b="1" i="1">
                <a:latin typeface="Aptos"/>
                <a:ea typeface="Calibri"/>
                <a:cs typeface="Arial"/>
              </a:rPr>
              <a:t>shape the way people interact</a:t>
            </a:r>
            <a:r>
              <a:rPr lang="en-GB" sz="2200" i="1">
                <a:latin typeface="Aptos"/>
                <a:ea typeface="Calibri"/>
                <a:cs typeface="Arial"/>
              </a:rPr>
              <a:t> (…) People forge bonds in places that have healthy social infrastructure – not because they set out to build community, but because when people engage in a </a:t>
            </a:r>
            <a:r>
              <a:rPr lang="en-GB" sz="2200" b="1" i="1">
                <a:latin typeface="Aptos"/>
                <a:ea typeface="Calibri"/>
                <a:cs typeface="Arial"/>
              </a:rPr>
              <a:t>sustained, recurrent interaction</a:t>
            </a:r>
            <a:r>
              <a:rPr lang="en-GB" sz="2200" i="1">
                <a:latin typeface="Aptos"/>
                <a:ea typeface="Calibri"/>
                <a:cs typeface="Arial"/>
              </a:rPr>
              <a:t>, particularly while </a:t>
            </a:r>
            <a:r>
              <a:rPr lang="en-GB" sz="2200" b="1" i="1">
                <a:latin typeface="Aptos"/>
                <a:ea typeface="Calibri"/>
                <a:cs typeface="Arial"/>
              </a:rPr>
              <a:t>doing things they enjoy,</a:t>
            </a:r>
            <a:r>
              <a:rPr lang="en-GB" sz="2200" i="1">
                <a:latin typeface="Aptos"/>
                <a:ea typeface="Calibri"/>
                <a:cs typeface="Arial"/>
              </a:rPr>
              <a:t> relationships inevitably grow.”</a:t>
            </a:r>
            <a:r>
              <a:rPr lang="en-GB" sz="2200">
                <a:latin typeface="Aptos"/>
                <a:ea typeface="Calibri"/>
                <a:cs typeface="Arial"/>
              </a:rPr>
              <a:t> </a:t>
            </a:r>
            <a:br>
              <a:rPr lang="en-GB" sz="2200">
                <a:latin typeface="Aptos"/>
                <a:ea typeface="Calibri"/>
                <a:cs typeface="Arial"/>
              </a:rPr>
            </a:br>
            <a:r>
              <a:rPr lang="en-GB" sz="2200">
                <a:latin typeface="Aptos"/>
                <a:ea typeface="Calibri"/>
                <a:cs typeface="Arial"/>
              </a:rPr>
              <a:t>E. </a:t>
            </a:r>
            <a:r>
              <a:rPr lang="en-GB" sz="2200" err="1">
                <a:latin typeface="Aptos"/>
                <a:ea typeface="Calibri"/>
                <a:cs typeface="Arial"/>
              </a:rPr>
              <a:t>Klinenberg</a:t>
            </a:r>
            <a:r>
              <a:rPr lang="en-GB" sz="2200">
                <a:latin typeface="Aptos"/>
                <a:ea typeface="Calibri"/>
                <a:cs typeface="Arial"/>
              </a:rPr>
              <a:t>, </a:t>
            </a:r>
            <a:r>
              <a:rPr lang="en-GB" sz="2200" i="1">
                <a:latin typeface="Aptos"/>
                <a:ea typeface="Calibri"/>
                <a:cs typeface="Arial"/>
              </a:rPr>
              <a:t>Palaces for the people,</a:t>
            </a:r>
            <a:r>
              <a:rPr lang="en-GB" sz="2200">
                <a:latin typeface="Aptos"/>
                <a:ea typeface="Calibri"/>
                <a:cs typeface="Arial"/>
              </a:rPr>
              <a:t> 2018, p.5</a:t>
            </a:r>
            <a:endParaRPr lang="en-GB"/>
          </a:p>
          <a:p>
            <a:r>
              <a:rPr lang="en-GB" sz="2200">
                <a:latin typeface="Aptos"/>
                <a:ea typeface="Calibri"/>
                <a:cs typeface="Arial"/>
              </a:rPr>
              <a:t>How do you create places of encounters? </a:t>
            </a:r>
          </a:p>
          <a:p>
            <a:r>
              <a:rPr lang="en-GB" sz="2200">
                <a:latin typeface="Aptos"/>
                <a:ea typeface="Calibri"/>
                <a:cs typeface="Arial"/>
              </a:rPr>
              <a:t>On who’s terms are you interacting?</a:t>
            </a:r>
            <a:endParaRPr lang="en-GB">
              <a:latin typeface="Aptos"/>
              <a:ea typeface="Calibri"/>
              <a:cs typeface="Arial"/>
            </a:endParaRPr>
          </a:p>
          <a:p>
            <a:r>
              <a:rPr lang="en-GB" sz="2200">
                <a:latin typeface="Aptos"/>
                <a:ea typeface="Calibri"/>
                <a:cs typeface="Arial"/>
              </a:rPr>
              <a:t>Can social spaces </a:t>
            </a:r>
            <a:r>
              <a:rPr lang="en-GB" sz="2200">
                <a:latin typeface="Aptos"/>
                <a:ea typeface="+mn-lt"/>
                <a:cs typeface="+mn-lt"/>
              </a:rPr>
              <a:t>embrace ongoing social fluidity?</a:t>
            </a:r>
            <a:endParaRPr lang="en-GB"/>
          </a:p>
          <a:p>
            <a:pPr marL="0" indent="0">
              <a:buNone/>
            </a:pPr>
            <a:endParaRPr lang="en-GB" sz="2200"/>
          </a:p>
          <a:p>
            <a:pPr marL="0" indent="0">
              <a:buNone/>
            </a:pPr>
            <a:endParaRPr lang="en-GB"/>
          </a:p>
          <a:p>
            <a:pPr marL="0" indent="0">
              <a:buNone/>
            </a:pPr>
            <a:endParaRPr lang="en-GB" sz="2200"/>
          </a:p>
          <a:p>
            <a:endParaRPr lang="en-GB" sz="2200"/>
          </a:p>
        </p:txBody>
      </p:sp>
      <p:pic>
        <p:nvPicPr>
          <p:cNvPr id="4" name="Picture 2" descr="May be an image of 2 people and text">
            <a:extLst>
              <a:ext uri="{FF2B5EF4-FFF2-40B4-BE49-F238E27FC236}">
                <a16:creationId xmlns:a16="http://schemas.microsoft.com/office/drawing/2014/main" id="{E2E4517E-464A-FF2B-5C2A-98C61E3A085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497" t="-445" r="387" b="-263"/>
          <a:stretch>
            <a:fillRect/>
          </a:stretch>
        </p:blipFill>
        <p:spPr bwMode="auto">
          <a:xfrm>
            <a:off x="7289292" y="2075784"/>
            <a:ext cx="4305725" cy="4125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98142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room with a bookcase and chairs&#10;&#10;Description automatically generated">
            <a:extLst>
              <a:ext uri="{FF2B5EF4-FFF2-40B4-BE49-F238E27FC236}">
                <a16:creationId xmlns:a16="http://schemas.microsoft.com/office/drawing/2014/main" id="{59B14475-AFAC-1840-5164-935DAFFD6F98}"/>
              </a:ext>
            </a:extLst>
          </p:cNvPr>
          <p:cNvPicPr>
            <a:picLocks noChangeAspect="1"/>
          </p:cNvPicPr>
          <p:nvPr/>
        </p:nvPicPr>
        <p:blipFill rotWithShape="1">
          <a:blip r:embed="rId3">
            <a:extLst>
              <a:ext uri="{28A0092B-C50C-407E-A947-70E740481C1C}">
                <a14:useLocalDpi xmlns:a14="http://schemas.microsoft.com/office/drawing/2010/main" val="0"/>
              </a:ext>
            </a:extLst>
          </a:blip>
          <a:srcRect r="4930"/>
          <a:stretch>
            <a:fillRect/>
          </a:stretch>
        </p:blipFill>
        <p:spPr>
          <a:xfrm rot="5400000">
            <a:off x="-723903" y="723900"/>
            <a:ext cx="6858002" cy="5410198"/>
          </a:xfrm>
          <a:prstGeom prst="rect">
            <a:avLst/>
          </a:prstGeom>
        </p:spPr>
      </p:pic>
      <p:sp>
        <p:nvSpPr>
          <p:cNvPr id="2" name="Title 1">
            <a:extLst>
              <a:ext uri="{FF2B5EF4-FFF2-40B4-BE49-F238E27FC236}">
                <a16:creationId xmlns:a16="http://schemas.microsoft.com/office/drawing/2014/main" id="{75D97E55-06FB-1F15-4BD1-A06F9CE89863}"/>
              </a:ext>
            </a:extLst>
          </p:cNvPr>
          <p:cNvSpPr>
            <a:spLocks noGrp="1"/>
          </p:cNvSpPr>
          <p:nvPr>
            <p:ph type="title"/>
          </p:nvPr>
        </p:nvSpPr>
        <p:spPr>
          <a:xfrm>
            <a:off x="6315737" y="218658"/>
            <a:ext cx="4504657" cy="1559301"/>
          </a:xfrm>
        </p:spPr>
        <p:txBody>
          <a:bodyPr>
            <a:normAutofit/>
          </a:bodyPr>
          <a:lstStyle/>
          <a:p>
            <a:r>
              <a:rPr lang="en-GB" sz="4000" b="1" noProof="0"/>
              <a:t>Challenges</a:t>
            </a:r>
            <a:r>
              <a:rPr lang="is-IS" sz="4000"/>
              <a:t> </a:t>
            </a:r>
            <a:endParaRPr lang="en-GB" sz="4000"/>
          </a:p>
        </p:txBody>
      </p:sp>
      <p:sp>
        <p:nvSpPr>
          <p:cNvPr id="3" name="Content Placeholder 2">
            <a:extLst>
              <a:ext uri="{FF2B5EF4-FFF2-40B4-BE49-F238E27FC236}">
                <a16:creationId xmlns:a16="http://schemas.microsoft.com/office/drawing/2014/main" id="{6A97B236-FC4B-5501-53C3-3532684EDD27}"/>
              </a:ext>
            </a:extLst>
          </p:cNvPr>
          <p:cNvSpPr>
            <a:spLocks noGrp="1"/>
          </p:cNvSpPr>
          <p:nvPr>
            <p:ph idx="1"/>
          </p:nvPr>
        </p:nvSpPr>
        <p:spPr>
          <a:xfrm>
            <a:off x="5804452" y="2067339"/>
            <a:ext cx="6044648" cy="4601818"/>
          </a:xfrm>
        </p:spPr>
        <p:txBody>
          <a:bodyPr anchor="t">
            <a:normAutofit/>
          </a:bodyPr>
          <a:lstStyle/>
          <a:p>
            <a:pPr>
              <a:spcBef>
                <a:spcPts val="0"/>
              </a:spcBef>
            </a:pPr>
            <a:r>
              <a:rPr lang="en-GB" sz="2000" noProof="0" dirty="0"/>
              <a:t>Limited </a:t>
            </a:r>
            <a:r>
              <a:rPr lang="en-GB" sz="2000" dirty="0"/>
              <a:t>resources: Time, People, Money, Space</a:t>
            </a:r>
            <a:endParaRPr lang="en-GB" sz="2000" noProof="0" dirty="0"/>
          </a:p>
          <a:p>
            <a:pPr marL="0" indent="0">
              <a:lnSpc>
                <a:spcPct val="100000"/>
              </a:lnSpc>
              <a:buNone/>
            </a:pPr>
            <a:endParaRPr lang="en-GB" sz="2000" dirty="0">
              <a:cs typeface="Arial"/>
            </a:endParaRPr>
          </a:p>
        </p:txBody>
      </p:sp>
    </p:spTree>
    <p:extLst>
      <p:ext uri="{BB962C8B-B14F-4D97-AF65-F5344CB8AC3E}">
        <p14:creationId xmlns:p14="http://schemas.microsoft.com/office/powerpoint/2010/main" val="2634446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C035F1-0F6E-381F-BF8A-B5517A2385B3}"/>
              </a:ext>
            </a:extLst>
          </p:cNvPr>
          <p:cNvSpPr>
            <a:spLocks noGrp="1"/>
          </p:cNvSpPr>
          <p:nvPr>
            <p:ph type="title"/>
          </p:nvPr>
        </p:nvSpPr>
        <p:spPr>
          <a:xfrm>
            <a:off x="6412091" y="501651"/>
            <a:ext cx="4395340" cy="1716255"/>
          </a:xfrm>
        </p:spPr>
        <p:txBody>
          <a:bodyPr anchor="b">
            <a:normAutofit/>
          </a:bodyPr>
          <a:lstStyle/>
          <a:p>
            <a:r>
              <a:rPr lang="en-GB" sz="4000" dirty="0"/>
              <a:t>Low Attendance – Reaching Out</a:t>
            </a:r>
          </a:p>
        </p:txBody>
      </p:sp>
      <p:sp>
        <p:nvSpPr>
          <p:cNvPr id="15" name="Rectangle 14">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collage of comic strips&#10;&#10;AI-generated content may be incorrect.">
            <a:extLst>
              <a:ext uri="{FF2B5EF4-FFF2-40B4-BE49-F238E27FC236}">
                <a16:creationId xmlns:a16="http://schemas.microsoft.com/office/drawing/2014/main" id="{402B8891-490E-8F60-4CB0-9EE6DE7B7E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143" y="366464"/>
            <a:ext cx="5221625" cy="6125073"/>
          </a:xfrm>
          <a:prstGeom prst="rect">
            <a:avLst/>
          </a:prstGeom>
        </p:spPr>
      </p:pic>
      <p:sp>
        <p:nvSpPr>
          <p:cNvPr id="10" name="Content Placeholder 9">
            <a:extLst>
              <a:ext uri="{FF2B5EF4-FFF2-40B4-BE49-F238E27FC236}">
                <a16:creationId xmlns:a16="http://schemas.microsoft.com/office/drawing/2014/main" id="{3D4E0DB8-E686-A0DD-56BE-2FF29BBE6BCC}"/>
              </a:ext>
            </a:extLst>
          </p:cNvPr>
          <p:cNvSpPr>
            <a:spLocks noGrp="1"/>
          </p:cNvSpPr>
          <p:nvPr>
            <p:ph idx="1"/>
          </p:nvPr>
        </p:nvSpPr>
        <p:spPr>
          <a:xfrm>
            <a:off x="6392583" y="2645922"/>
            <a:ext cx="4434721" cy="3710427"/>
          </a:xfrm>
        </p:spPr>
        <p:txBody>
          <a:bodyPr anchor="t">
            <a:normAutofit/>
          </a:bodyPr>
          <a:lstStyle/>
          <a:p>
            <a:r>
              <a:rPr lang="en-GB" sz="2000" dirty="0">
                <a:cs typeface="Arial"/>
              </a:rPr>
              <a:t>"We had this project last year on feeling at home in a place. We needed 12 women, some came but others withdrew from the project, then we really had to go and bring them in. One of our staff drove to another municipality to get a participant. We put in a lot of effort to get the participants from other municipalities."</a:t>
            </a:r>
          </a:p>
          <a:p>
            <a:endParaRPr lang="en-US" sz="2000" dirty="0">
              <a:solidFill>
                <a:schemeClr val="tx1">
                  <a:alpha val="80000"/>
                </a:schemeClr>
              </a:solidFill>
            </a:endParaRP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540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8F9C67D-FF7F-99F5-C4AA-367E2143158F}"/>
              </a:ext>
            </a:extLst>
          </p:cNvPr>
          <p:cNvSpPr>
            <a:spLocks noGrp="1"/>
          </p:cNvSpPr>
          <p:nvPr>
            <p:ph type="title"/>
          </p:nvPr>
        </p:nvSpPr>
        <p:spPr>
          <a:xfrm>
            <a:off x="6459522" y="365125"/>
            <a:ext cx="4894277" cy="1325563"/>
          </a:xfrm>
        </p:spPr>
        <p:txBody>
          <a:bodyPr/>
          <a:lstStyle/>
          <a:p>
            <a:r>
              <a:rPr lang="en-GB" b="1" dirty="0"/>
              <a:t>Sharing Ownership</a:t>
            </a:r>
            <a:endParaRPr lang="en-GB" dirty="0"/>
          </a:p>
        </p:txBody>
      </p:sp>
      <p:pic>
        <p:nvPicPr>
          <p:cNvPr id="5" name="Picture 4">
            <a:extLst>
              <a:ext uri="{FF2B5EF4-FFF2-40B4-BE49-F238E27FC236}">
                <a16:creationId xmlns:a16="http://schemas.microsoft.com/office/drawing/2014/main" id="{0C5E4FBE-D35E-0224-B768-8FEE9E6B0731}"/>
              </a:ext>
            </a:extLst>
          </p:cNvPr>
          <p:cNvPicPr>
            <a:picLocks noChangeAspect="1"/>
          </p:cNvPicPr>
          <p:nvPr/>
        </p:nvPicPr>
        <p:blipFill>
          <a:blip r:embed="rId2"/>
          <a:stretch>
            <a:fillRect/>
          </a:stretch>
        </p:blipFill>
        <p:spPr>
          <a:xfrm>
            <a:off x="360727" y="295624"/>
            <a:ext cx="5503178" cy="6451724"/>
          </a:xfrm>
          <a:prstGeom prst="rect">
            <a:avLst/>
          </a:prstGeom>
        </p:spPr>
      </p:pic>
    </p:spTree>
    <p:extLst>
      <p:ext uri="{BB962C8B-B14F-4D97-AF65-F5344CB8AC3E}">
        <p14:creationId xmlns:p14="http://schemas.microsoft.com/office/powerpoint/2010/main" val="3421990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09C57-C554-737A-6610-540486CDB3A5}"/>
              </a:ext>
            </a:extLst>
          </p:cNvPr>
          <p:cNvSpPr>
            <a:spLocks noGrp="1"/>
          </p:cNvSpPr>
          <p:nvPr>
            <p:ph type="title"/>
          </p:nvPr>
        </p:nvSpPr>
        <p:spPr>
          <a:xfrm>
            <a:off x="838200" y="365125"/>
            <a:ext cx="5257800" cy="1325563"/>
          </a:xfrm>
        </p:spPr>
        <p:txBody>
          <a:bodyPr/>
          <a:lstStyle/>
          <a:p>
            <a:r>
              <a:rPr lang="en-GB" b="1" dirty="0"/>
              <a:t>Losing control</a:t>
            </a:r>
            <a:endParaRPr lang="en-GB" dirty="0"/>
          </a:p>
        </p:txBody>
      </p:sp>
      <p:sp>
        <p:nvSpPr>
          <p:cNvPr id="3" name="Content Placeholder 2">
            <a:extLst>
              <a:ext uri="{FF2B5EF4-FFF2-40B4-BE49-F238E27FC236}">
                <a16:creationId xmlns:a16="http://schemas.microsoft.com/office/drawing/2014/main" id="{879E8859-46AE-B6AC-C621-75ACC000699B}"/>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E1ADB5A8-8049-8BE7-6202-1C4253BB79CA}"/>
              </a:ext>
            </a:extLst>
          </p:cNvPr>
          <p:cNvPicPr>
            <a:picLocks noChangeAspect="1"/>
          </p:cNvPicPr>
          <p:nvPr/>
        </p:nvPicPr>
        <p:blipFill>
          <a:blip r:embed="rId2"/>
          <a:stretch>
            <a:fillRect/>
          </a:stretch>
        </p:blipFill>
        <p:spPr>
          <a:xfrm>
            <a:off x="6300132" y="256964"/>
            <a:ext cx="5574759" cy="6537548"/>
          </a:xfrm>
          <a:prstGeom prst="rect">
            <a:avLst/>
          </a:prstGeom>
        </p:spPr>
      </p:pic>
    </p:spTree>
    <p:extLst>
      <p:ext uri="{BB962C8B-B14F-4D97-AF65-F5344CB8AC3E}">
        <p14:creationId xmlns:p14="http://schemas.microsoft.com/office/powerpoint/2010/main" val="668578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0D460-808E-4CEF-F0CF-D0BEE1D9DC98}"/>
              </a:ext>
            </a:extLst>
          </p:cNvPr>
          <p:cNvSpPr>
            <a:spLocks noGrp="1"/>
          </p:cNvSpPr>
          <p:nvPr>
            <p:ph type="title"/>
          </p:nvPr>
        </p:nvSpPr>
        <p:spPr>
          <a:xfrm>
            <a:off x="342900" y="355600"/>
            <a:ext cx="10515600" cy="1325563"/>
          </a:xfrm>
        </p:spPr>
        <p:txBody>
          <a:bodyPr/>
          <a:lstStyle/>
          <a:p>
            <a:r>
              <a:rPr lang="is-IS" b="1" err="1"/>
              <a:t>Co-Created</a:t>
            </a:r>
            <a:r>
              <a:rPr lang="is-IS" b="1"/>
              <a:t> </a:t>
            </a:r>
            <a:r>
              <a:rPr lang="is-IS" b="1" err="1"/>
              <a:t>Programming</a:t>
            </a:r>
            <a:r>
              <a:rPr lang="is-IS"/>
              <a:t> </a:t>
            </a:r>
            <a:endParaRPr lang="en-GB"/>
          </a:p>
        </p:txBody>
      </p:sp>
      <p:sp>
        <p:nvSpPr>
          <p:cNvPr id="3" name="Content Placeholder 2">
            <a:extLst>
              <a:ext uri="{FF2B5EF4-FFF2-40B4-BE49-F238E27FC236}">
                <a16:creationId xmlns:a16="http://schemas.microsoft.com/office/drawing/2014/main" id="{D1CB3A75-B758-D841-C1B3-E164C9E85185}"/>
              </a:ext>
            </a:extLst>
          </p:cNvPr>
          <p:cNvSpPr>
            <a:spLocks noGrp="1"/>
          </p:cNvSpPr>
          <p:nvPr>
            <p:ph idx="1"/>
          </p:nvPr>
        </p:nvSpPr>
        <p:spPr>
          <a:xfrm>
            <a:off x="342901" y="1825625"/>
            <a:ext cx="5924084" cy="4351338"/>
          </a:xfrm>
        </p:spPr>
        <p:txBody>
          <a:bodyPr vert="horz" lIns="91440" tIns="45720" rIns="91440" bIns="45720" rtlCol="0" anchor="t">
            <a:normAutofit/>
          </a:bodyPr>
          <a:lstStyle/>
          <a:p>
            <a:pPr marL="266700" lvl="1" indent="-257175"/>
            <a:r>
              <a:rPr lang="en-GB" sz="2800" dirty="0"/>
              <a:t>B</a:t>
            </a:r>
            <a:r>
              <a:rPr lang="en-GB" sz="2800" noProof="0" dirty="0" err="1"/>
              <a:t>ottom</a:t>
            </a:r>
            <a:r>
              <a:rPr lang="en-GB" sz="2800" noProof="0" dirty="0"/>
              <a:t> – up approach to </a:t>
            </a:r>
            <a:r>
              <a:rPr lang="en-GB" sz="2800" dirty="0"/>
              <a:t>cultural programming</a:t>
            </a:r>
            <a:endParaRPr lang="en-GB" sz="2800" noProof="0" dirty="0"/>
          </a:p>
          <a:p>
            <a:pPr marL="266700" lvl="1" indent="-257175"/>
            <a:r>
              <a:rPr lang="en-GB" sz="2800" dirty="0"/>
              <a:t>Hands over part of the authority to community members</a:t>
            </a:r>
          </a:p>
          <a:p>
            <a:r>
              <a:rPr lang="en-GB" noProof="0" dirty="0"/>
              <a:t>Collaborating with partners in the local community </a:t>
            </a:r>
            <a:r>
              <a:rPr lang="en-GB" dirty="0"/>
              <a:t>- </a:t>
            </a:r>
            <a:r>
              <a:rPr lang="en-GB" dirty="0">
                <a:ea typeface="+mn-lt"/>
                <a:cs typeface="+mn-lt"/>
              </a:rPr>
              <a:t> “equitable decision-making powers" over the space and activities. </a:t>
            </a:r>
          </a:p>
          <a:p>
            <a:r>
              <a:rPr lang="en-GB" dirty="0">
                <a:ea typeface="+mn-lt"/>
                <a:cs typeface="+mn-lt"/>
              </a:rPr>
              <a:t>Representation matters</a:t>
            </a:r>
          </a:p>
        </p:txBody>
      </p:sp>
      <p:pic>
        <p:nvPicPr>
          <p:cNvPr id="5" name="Picture 4" descr="A white paper with black text and yellow text on it&#10;&#10;Description automatically generated">
            <a:extLst>
              <a:ext uri="{FF2B5EF4-FFF2-40B4-BE49-F238E27FC236}">
                <a16:creationId xmlns:a16="http://schemas.microsoft.com/office/drawing/2014/main" id="{D6533C77-DA01-3200-9D0B-CEC2161FAC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6379956" y="1064913"/>
            <a:ext cx="6448286" cy="4836215"/>
          </a:xfrm>
          <a:prstGeom prst="rect">
            <a:avLst/>
          </a:prstGeom>
        </p:spPr>
      </p:pic>
    </p:spTree>
    <p:extLst>
      <p:ext uri="{BB962C8B-B14F-4D97-AF65-F5344CB8AC3E}">
        <p14:creationId xmlns:p14="http://schemas.microsoft.com/office/powerpoint/2010/main" val="2354122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04876-19A6-F7E0-B6EE-23FEAABCF98B}"/>
              </a:ext>
            </a:extLst>
          </p:cNvPr>
          <p:cNvSpPr>
            <a:spLocks noGrp="1"/>
          </p:cNvSpPr>
          <p:nvPr>
            <p:ph type="title"/>
          </p:nvPr>
        </p:nvSpPr>
        <p:spPr>
          <a:xfrm>
            <a:off x="367394" y="233136"/>
            <a:ext cx="6548738" cy="1325563"/>
          </a:xfrm>
        </p:spPr>
        <p:txBody>
          <a:bodyPr/>
          <a:lstStyle/>
          <a:p>
            <a:r>
              <a:rPr lang="en-GB" b="1" dirty="0"/>
              <a:t>Art and Creative Methods I</a:t>
            </a:r>
            <a:r>
              <a:rPr lang="en-GB" dirty="0"/>
              <a:t> </a:t>
            </a:r>
          </a:p>
        </p:txBody>
      </p:sp>
      <p:sp>
        <p:nvSpPr>
          <p:cNvPr id="3" name="Content Placeholder 2">
            <a:extLst>
              <a:ext uri="{FF2B5EF4-FFF2-40B4-BE49-F238E27FC236}">
                <a16:creationId xmlns:a16="http://schemas.microsoft.com/office/drawing/2014/main" id="{7BC2A6F9-7B58-4F88-8FE3-D83247A39D54}"/>
              </a:ext>
            </a:extLst>
          </p:cNvPr>
          <p:cNvSpPr>
            <a:spLocks noGrp="1"/>
          </p:cNvSpPr>
          <p:nvPr>
            <p:ph idx="1"/>
          </p:nvPr>
        </p:nvSpPr>
        <p:spPr>
          <a:xfrm>
            <a:off x="367394" y="1426129"/>
            <a:ext cx="6000750" cy="5198736"/>
          </a:xfrm>
        </p:spPr>
        <p:txBody>
          <a:bodyPr>
            <a:normAutofit fontScale="55000" lnSpcReduction="20000"/>
          </a:bodyPr>
          <a:lstStyle/>
          <a:p>
            <a:pPr>
              <a:lnSpc>
                <a:spcPct val="170000"/>
              </a:lnSpc>
            </a:pPr>
            <a:r>
              <a:rPr lang="en-US" dirty="0"/>
              <a:t>Art and creative projects can facilitate social bonding and bridging cohesive behavior between and within different groups (Otte, 2019). </a:t>
            </a:r>
          </a:p>
          <a:p>
            <a:pPr>
              <a:lnSpc>
                <a:spcPct val="170000"/>
              </a:lnSpc>
            </a:pPr>
            <a:r>
              <a:rPr lang="en-US" dirty="0"/>
              <a:t>Creative projects and art and literature can offer empowering spaces where migrants can participate in society on more equal terms, express their stance, contest simplified imaginaries about migration and mobile subjects, reclaim their agency, and advocate for change (Jeffery et al., 2019). </a:t>
            </a:r>
          </a:p>
          <a:p>
            <a:pPr>
              <a:lnSpc>
                <a:spcPct val="170000"/>
              </a:lnSpc>
            </a:pPr>
            <a:r>
              <a:rPr lang="en-GB" dirty="0"/>
              <a:t>Can provide structure that welcomes creativity</a:t>
            </a:r>
          </a:p>
          <a:p>
            <a:pPr>
              <a:lnSpc>
                <a:spcPct val="170000"/>
              </a:lnSpc>
            </a:pPr>
            <a:r>
              <a:rPr lang="en-GB" dirty="0"/>
              <a:t> </a:t>
            </a:r>
            <a:r>
              <a:rPr lang="en-US" dirty="0"/>
              <a:t>Potential for meaningful encounters </a:t>
            </a:r>
          </a:p>
          <a:p>
            <a:pPr>
              <a:lnSpc>
                <a:spcPct val="170000"/>
              </a:lnSpc>
            </a:pPr>
            <a:r>
              <a:rPr lang="en-US" dirty="0"/>
              <a:t>Communication beyond languages </a:t>
            </a:r>
            <a:endParaRPr lang="en-GB" dirty="0"/>
          </a:p>
          <a:p>
            <a:pPr marL="0" indent="0">
              <a:lnSpc>
                <a:spcPct val="120000"/>
              </a:lnSpc>
              <a:buNone/>
            </a:pPr>
            <a:endParaRPr lang="en-US" noProof="0" dirty="0"/>
          </a:p>
          <a:p>
            <a:endParaRPr lang="en-US" noProof="0" dirty="0"/>
          </a:p>
          <a:p>
            <a:endParaRPr lang="en-GB" noProof="0" dirty="0"/>
          </a:p>
          <a:p>
            <a:endParaRPr lang="en-GB" dirty="0"/>
          </a:p>
        </p:txBody>
      </p:sp>
      <p:pic>
        <p:nvPicPr>
          <p:cNvPr id="4" name="Picture 3">
            <a:extLst>
              <a:ext uri="{FF2B5EF4-FFF2-40B4-BE49-F238E27FC236}">
                <a16:creationId xmlns:a16="http://schemas.microsoft.com/office/drawing/2014/main" id="{64D234D2-628E-DF82-6DC9-AFF1C2D60274}"/>
              </a:ext>
            </a:extLst>
          </p:cNvPr>
          <p:cNvPicPr>
            <a:picLocks noChangeAspect="1"/>
          </p:cNvPicPr>
          <p:nvPr/>
        </p:nvPicPr>
        <p:blipFill>
          <a:blip r:embed="rId2"/>
          <a:stretch>
            <a:fillRect/>
          </a:stretch>
        </p:blipFill>
        <p:spPr>
          <a:xfrm>
            <a:off x="7047240" y="0"/>
            <a:ext cx="5144760" cy="6858000"/>
          </a:xfrm>
          <a:prstGeom prst="rect">
            <a:avLst/>
          </a:prstGeom>
        </p:spPr>
      </p:pic>
    </p:spTree>
    <p:extLst>
      <p:ext uri="{BB962C8B-B14F-4D97-AF65-F5344CB8AC3E}">
        <p14:creationId xmlns:p14="http://schemas.microsoft.com/office/powerpoint/2010/main" val="1766710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2790A-62B9-D273-0409-CBFFFEB79D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DC0BA1-A760-6601-CA2B-2FCEC7B8FC9A}"/>
              </a:ext>
            </a:extLst>
          </p:cNvPr>
          <p:cNvSpPr>
            <a:spLocks noGrp="1"/>
          </p:cNvSpPr>
          <p:nvPr>
            <p:ph type="title"/>
          </p:nvPr>
        </p:nvSpPr>
        <p:spPr>
          <a:xfrm>
            <a:off x="367393" y="233136"/>
            <a:ext cx="7483065" cy="1325563"/>
          </a:xfrm>
        </p:spPr>
        <p:txBody>
          <a:bodyPr/>
          <a:lstStyle/>
          <a:p>
            <a:r>
              <a:rPr lang="en-GB" b="1" dirty="0"/>
              <a:t>Recommendations</a:t>
            </a:r>
          </a:p>
        </p:txBody>
      </p:sp>
      <p:sp>
        <p:nvSpPr>
          <p:cNvPr id="3" name="Content Placeholder 2">
            <a:extLst>
              <a:ext uri="{FF2B5EF4-FFF2-40B4-BE49-F238E27FC236}">
                <a16:creationId xmlns:a16="http://schemas.microsoft.com/office/drawing/2014/main" id="{324E7998-2E2A-90B8-5797-B0B5002C141A}"/>
              </a:ext>
            </a:extLst>
          </p:cNvPr>
          <p:cNvSpPr>
            <a:spLocks noGrp="1"/>
          </p:cNvSpPr>
          <p:nvPr>
            <p:ph idx="1"/>
          </p:nvPr>
        </p:nvSpPr>
        <p:spPr>
          <a:xfrm>
            <a:off x="367394" y="1690687"/>
            <a:ext cx="11683092" cy="4802187"/>
          </a:xfrm>
        </p:spPr>
        <p:txBody>
          <a:bodyPr>
            <a:normAutofit fontScale="70000" lnSpcReduction="20000"/>
          </a:bodyPr>
          <a:lstStyle/>
          <a:p>
            <a:r>
              <a:rPr lang="en-US" b="1" dirty="0"/>
              <a:t>Don’t be limited by limited space: </a:t>
            </a:r>
            <a:r>
              <a:rPr lang="en-US" dirty="0"/>
              <a:t>Is there a possibility to organize events outside of the library space or use available space creatively?</a:t>
            </a:r>
          </a:p>
          <a:p>
            <a:r>
              <a:rPr lang="en-US" b="1" dirty="0"/>
              <a:t>Learn from your </a:t>
            </a:r>
            <a:r>
              <a:rPr lang="en-US" b="1" dirty="0" err="1"/>
              <a:t>neighbours</a:t>
            </a:r>
            <a:r>
              <a:rPr lang="en-US" b="1" dirty="0"/>
              <a:t>: </a:t>
            </a:r>
            <a:r>
              <a:rPr lang="en-US" dirty="0"/>
              <a:t>Can you ask the people in your place of residence what kind of events they would like to see and what they could possibly contribute?</a:t>
            </a:r>
          </a:p>
          <a:p>
            <a:r>
              <a:rPr lang="en-US" b="1" dirty="0"/>
              <a:t>Collaborate with the target group: </a:t>
            </a:r>
            <a:r>
              <a:rPr lang="en-US" dirty="0"/>
              <a:t>Is there a person in your community who belongs to the group the event is intended for who can help organize and facilitate the event? </a:t>
            </a:r>
          </a:p>
          <a:p>
            <a:r>
              <a:rPr lang="en-US" b="1" dirty="0"/>
              <a:t>Continuity and consistency: </a:t>
            </a:r>
            <a:r>
              <a:rPr lang="en-US" dirty="0"/>
              <a:t>Regular events benefit community-building, if people in the community understand that, for example, your institution offers weekly events, they are more likely to participate.</a:t>
            </a:r>
          </a:p>
          <a:p>
            <a:r>
              <a:rPr lang="en-US" b="1" dirty="0"/>
              <a:t>Draw on the power of art: </a:t>
            </a:r>
            <a:r>
              <a:rPr lang="en-US" dirty="0"/>
              <a:t>Can you use creative methods to facilitate spaces and encounters where language and linguistic differences become less important? </a:t>
            </a:r>
          </a:p>
          <a:p>
            <a:r>
              <a:rPr lang="en-US" b="1" dirty="0"/>
              <a:t>Think outside the (finance) box: </a:t>
            </a:r>
            <a:r>
              <a:rPr lang="en-US" dirty="0"/>
              <a:t>Can you pair up with other institutions (in Iceland or abroad) and apply for funding? </a:t>
            </a:r>
          </a:p>
          <a:p>
            <a:r>
              <a:rPr lang="en-US" b="1" dirty="0"/>
              <a:t>Think long-term: </a:t>
            </a:r>
            <a:r>
              <a:rPr lang="en-US" dirty="0"/>
              <a:t>It takes time to build community, are you prepared to wait, hang in there and let things develop?</a:t>
            </a:r>
          </a:p>
          <a:p>
            <a:r>
              <a:rPr lang="en-US" b="1" dirty="0"/>
              <a:t>Trust the process: </a:t>
            </a:r>
            <a:r>
              <a:rPr lang="en-US" dirty="0"/>
              <a:t>As this guidebook shows, there are countless examples of successful initiatives and how small steps can make a difference to individuals and communities. </a:t>
            </a:r>
            <a:br>
              <a:rPr lang="en-US" dirty="0"/>
            </a:br>
            <a:endParaRPr lang="en-US" noProof="0" dirty="0"/>
          </a:p>
          <a:p>
            <a:endParaRPr lang="en-US" noProof="0" dirty="0"/>
          </a:p>
          <a:p>
            <a:endParaRPr lang="en-GB" noProof="0" dirty="0"/>
          </a:p>
          <a:p>
            <a:endParaRPr lang="en-GB" dirty="0"/>
          </a:p>
        </p:txBody>
      </p:sp>
    </p:spTree>
    <p:extLst>
      <p:ext uri="{BB962C8B-B14F-4D97-AF65-F5344CB8AC3E}">
        <p14:creationId xmlns:p14="http://schemas.microsoft.com/office/powerpoint/2010/main" val="2165876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77EF6-CF05-04B6-DF2B-96ECDF24FA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5412AE-860E-A9A0-38B2-D6C5964A06DB}"/>
              </a:ext>
            </a:extLst>
          </p:cNvPr>
          <p:cNvSpPr>
            <a:spLocks noGrp="1"/>
          </p:cNvSpPr>
          <p:nvPr>
            <p:ph type="title"/>
          </p:nvPr>
        </p:nvSpPr>
        <p:spPr>
          <a:xfrm>
            <a:off x="572493" y="238539"/>
            <a:ext cx="11018520" cy="1434415"/>
          </a:xfrm>
        </p:spPr>
        <p:txBody>
          <a:bodyPr anchor="b">
            <a:normAutofit/>
          </a:bodyPr>
          <a:lstStyle/>
          <a:p>
            <a:r>
              <a:rPr lang="en-GB" sz="5400" b="1" noProof="0"/>
              <a:t>Concluding remarks  </a:t>
            </a:r>
          </a:p>
        </p:txBody>
      </p:sp>
      <p:sp>
        <p:nvSpPr>
          <p:cNvPr id="3" name="Content Placeholder 2">
            <a:extLst>
              <a:ext uri="{FF2B5EF4-FFF2-40B4-BE49-F238E27FC236}">
                <a16:creationId xmlns:a16="http://schemas.microsoft.com/office/drawing/2014/main" id="{3CB56202-87B4-1762-85AE-2C1F2ADF0B75}"/>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en-GB" sz="2200" dirty="0"/>
              <a:t>“The library plays a perfect role in creating an open public space. Also with the new type of events (...), where English speaking people are also engaging. I would not say that we (as an independent museum) could be that institution. It could only work if we would be open all year around and be supported by the municipality." (</a:t>
            </a:r>
            <a:r>
              <a:rPr lang="en-GB" sz="2200" dirty="0" err="1"/>
              <a:t>Ísafjörður</a:t>
            </a:r>
            <a:r>
              <a:rPr lang="en-GB" sz="2200" dirty="0"/>
              <a:t>)</a:t>
            </a:r>
          </a:p>
          <a:p>
            <a:r>
              <a:rPr lang="en-GB" sz="2200" dirty="0"/>
              <a:t>"In creating a new strategy plan for the library, we needed to speak to get ideas from people who are not the staff or already using the library today." (</a:t>
            </a:r>
            <a:r>
              <a:rPr lang="en-GB" sz="2200" dirty="0" err="1"/>
              <a:t>Akureyri</a:t>
            </a:r>
            <a:r>
              <a:rPr lang="en-GB" sz="2200" dirty="0"/>
              <a:t>)</a:t>
            </a:r>
          </a:p>
          <a:p>
            <a:pPr marL="0" indent="0">
              <a:buNone/>
            </a:pPr>
            <a:endParaRPr lang="en-GB" sz="2200" b="1" dirty="0"/>
          </a:p>
        </p:txBody>
      </p:sp>
      <p:pic>
        <p:nvPicPr>
          <p:cNvPr id="5" name="Picture 4" descr="A group of people sitting around a table&#10;&#10;AI-generated content may be incorrect.">
            <a:extLst>
              <a:ext uri="{FF2B5EF4-FFF2-40B4-BE49-F238E27FC236}">
                <a16:creationId xmlns:a16="http://schemas.microsoft.com/office/drawing/2014/main" id="{8667533D-88E4-DC29-8952-6840C2E09715}"/>
              </a:ext>
            </a:extLst>
          </p:cNvPr>
          <p:cNvPicPr>
            <a:picLocks noChangeAspect="1"/>
          </p:cNvPicPr>
          <p:nvPr/>
        </p:nvPicPr>
        <p:blipFill>
          <a:blip r:embed="rId3"/>
          <a:srcRect l="12236" r="2571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418727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olorful circle with a circle in the middle&#10;&#10;AI-generated content may be incorrect.">
            <a:extLst>
              <a:ext uri="{FF2B5EF4-FFF2-40B4-BE49-F238E27FC236}">
                <a16:creationId xmlns:a16="http://schemas.microsoft.com/office/drawing/2014/main" id="{4B51C5CE-CFB7-E033-4E3F-2C9067FB39D8}"/>
              </a:ext>
            </a:extLst>
          </p:cNvPr>
          <p:cNvPicPr>
            <a:picLocks noChangeAspect="1"/>
          </p:cNvPicPr>
          <p:nvPr/>
        </p:nvPicPr>
        <p:blipFill>
          <a:blip r:embed="rId2">
            <a:alphaModFix amt="35000"/>
          </a:blip>
          <a:srcRect b="3846"/>
          <a:stretch>
            <a:fillRect/>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D9169430-DC43-51EC-F600-7B3FE92FAF64}"/>
              </a:ext>
            </a:extLst>
          </p:cNvPr>
          <p:cNvSpPr>
            <a:spLocks noGrp="1"/>
          </p:cNvSpPr>
          <p:nvPr>
            <p:ph idx="1"/>
          </p:nvPr>
        </p:nvSpPr>
        <p:spPr>
          <a:xfrm>
            <a:off x="838200" y="1825625"/>
            <a:ext cx="10515600" cy="4351338"/>
          </a:xfrm>
        </p:spPr>
        <p:txBody>
          <a:bodyPr vert="horz" lIns="91440" tIns="45720" rIns="91440" bIns="45720" rtlCol="0" anchor="t">
            <a:normAutofit/>
          </a:bodyPr>
          <a:lstStyle/>
          <a:p>
            <a:pPr marL="0" indent="0">
              <a:buNone/>
            </a:pPr>
            <a:r>
              <a:rPr lang="en-US" sz="4000" b="1" dirty="0"/>
              <a:t>Thank you!</a:t>
            </a:r>
          </a:p>
          <a:p>
            <a:pPr marL="0" indent="0">
              <a:buNone/>
            </a:pPr>
            <a:endParaRPr lang="en-US" dirty="0"/>
          </a:p>
          <a:p>
            <a:pPr marL="0" indent="0">
              <a:buNone/>
            </a:pPr>
            <a:r>
              <a:rPr lang="en-US" b="1" dirty="0"/>
              <a:t>Further information:</a:t>
            </a:r>
          </a:p>
          <a:p>
            <a:pPr marL="0" indent="0">
              <a:buNone/>
            </a:pPr>
            <a:r>
              <a:rPr lang="en-GB" dirty="0"/>
              <a:t>Anna Wojtynska - </a:t>
            </a:r>
            <a:r>
              <a:rPr lang="en-GB" dirty="0">
                <a:hlinkClick r:id="rId3"/>
              </a:rPr>
              <a:t>wojtynska@hi.is</a:t>
            </a:r>
            <a:endParaRPr lang="en-GB" dirty="0"/>
          </a:p>
          <a:p>
            <a:pPr marL="0" indent="0">
              <a:buNone/>
            </a:pPr>
            <a:r>
              <a:rPr lang="en-GB" dirty="0"/>
              <a:t>Lara Hoffmann - </a:t>
            </a:r>
            <a:r>
              <a:rPr lang="en-GB" dirty="0">
                <a:hlinkClick r:id="rId4"/>
              </a:rPr>
              <a:t>laraw@hi.is</a:t>
            </a:r>
            <a:endParaRPr lang="en-GB" dirty="0"/>
          </a:p>
          <a:p>
            <a:pPr marL="0" indent="0">
              <a:buNone/>
            </a:pPr>
            <a:endParaRPr lang="en-GB" b="1" dirty="0"/>
          </a:p>
          <a:p>
            <a:pPr marL="0" indent="0">
              <a:buNone/>
            </a:pPr>
            <a:r>
              <a:rPr lang="en-GB" b="1" dirty="0"/>
              <a:t>Illustrator: Yoav Tirosh</a:t>
            </a:r>
          </a:p>
          <a:p>
            <a:pPr marL="0" indent="0">
              <a:buNone/>
            </a:pPr>
            <a:r>
              <a:rPr lang="is-IS" dirty="0"/>
              <a:t>@RealMundiRiki </a:t>
            </a:r>
            <a:endParaRPr lang="en-GB" b="1" dirty="0"/>
          </a:p>
        </p:txBody>
      </p:sp>
    </p:spTree>
    <p:extLst>
      <p:ext uri="{BB962C8B-B14F-4D97-AF65-F5344CB8AC3E}">
        <p14:creationId xmlns:p14="http://schemas.microsoft.com/office/powerpoint/2010/main" val="23281947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1224</TotalTime>
  <Words>926</Words>
  <Application>Microsoft Office PowerPoint</Application>
  <PresentationFormat>Widescreen</PresentationFormat>
  <Paragraphs>91</Paragraphs>
  <Slides>15</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Aptos</vt:lpstr>
      <vt:lpstr>Aptos Display</vt:lpstr>
      <vt:lpstr>Arial</vt:lpstr>
      <vt:lpstr>Calibri</vt:lpstr>
      <vt:lpstr>Office Theme</vt:lpstr>
      <vt:lpstr>Community Co-Creation: The role of culture institutions in supporting immigrants’ integration </vt:lpstr>
      <vt:lpstr>Project “Community Co-Creation”</vt:lpstr>
      <vt:lpstr>PowerPoint Presentation</vt:lpstr>
      <vt:lpstr>Upcoming Report</vt:lpstr>
      <vt:lpstr>Community</vt:lpstr>
      <vt:lpstr>Social Infrastructure</vt:lpstr>
      <vt:lpstr>Challenges </vt:lpstr>
      <vt:lpstr>Low Attendance – Reaching Out</vt:lpstr>
      <vt:lpstr>Sharing Ownership</vt:lpstr>
      <vt:lpstr>Losing control</vt:lpstr>
      <vt:lpstr>Co-Created Programming </vt:lpstr>
      <vt:lpstr>Art and Creative Methods I </vt:lpstr>
      <vt:lpstr>Recommendations</vt:lpstr>
      <vt:lpstr>Concluding remarks  </vt:lpstr>
      <vt:lpstr>PowerPoint Presentation</vt:lpstr>
    </vt:vector>
  </TitlesOfParts>
  <Company>University of Iceland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Anna Maria Wojtynska - HI</dc:creator>
  <cp:lastModifiedBy>Anna Maria Wojtynska - HI</cp:lastModifiedBy>
  <cp:revision>18</cp:revision>
  <dcterms:created xsi:type="dcterms:W3CDTF">2025-10-14T08:53:36Z</dcterms:created>
  <dcterms:modified xsi:type="dcterms:W3CDTF">2025-10-16T10:23:13Z</dcterms:modified>
</cp:coreProperties>
</file>