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70" r:id="rId4"/>
    <p:sldId id="258" r:id="rId5"/>
    <p:sldId id="259" r:id="rId6"/>
    <p:sldId id="260" r:id="rId7"/>
    <p:sldId id="267" r:id="rId8"/>
    <p:sldId id="268" r:id="rId9"/>
    <p:sldId id="262" r:id="rId10"/>
    <p:sldId id="273" r:id="rId11"/>
    <p:sldId id="264" r:id="rId12"/>
    <p:sldId id="269" r:id="rId13"/>
    <p:sldId id="266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2C0FD-ED62-4C18-870B-BA418D44B5FC}" v="32" dt="2025-10-15T10:45:52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D98F61-06ED-4D72-9E53-FCA18FBECD48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684F7470-B947-4BAE-BC05-47E5CE9FEF63}">
      <dgm:prSet/>
      <dgm:spPr/>
      <dgm:t>
        <a:bodyPr/>
        <a:lstStyle/>
        <a:p>
          <a:r>
            <a:rPr lang="en-US" b="1"/>
            <a:t>Professional Background</a:t>
          </a:r>
          <a:endParaRPr lang="en-US"/>
        </a:p>
      </dgm:t>
    </dgm:pt>
    <dgm:pt modelId="{B41AF276-8C73-4EFD-BDBF-6ED88A1D5CF1}" type="parTrans" cxnId="{DF670037-605D-4F36-BA8A-91D2FFE86C8F}">
      <dgm:prSet/>
      <dgm:spPr/>
      <dgm:t>
        <a:bodyPr/>
        <a:lstStyle/>
        <a:p>
          <a:endParaRPr lang="en-US"/>
        </a:p>
      </dgm:t>
    </dgm:pt>
    <dgm:pt modelId="{B01D119D-D95A-438D-A2D5-F8D14EF25E3B}" type="sibTrans" cxnId="{DF670037-605D-4F36-BA8A-91D2FFE86C8F}">
      <dgm:prSet/>
      <dgm:spPr/>
      <dgm:t>
        <a:bodyPr/>
        <a:lstStyle/>
        <a:p>
          <a:endParaRPr lang="en-US"/>
        </a:p>
      </dgm:t>
    </dgm:pt>
    <dgm:pt modelId="{CAB4EA8D-F841-4F9F-9DD4-A3597B136C3C}">
      <dgm:prSet/>
      <dgm:spPr/>
      <dgm:t>
        <a:bodyPr/>
        <a:lstStyle/>
        <a:p>
          <a:r>
            <a:rPr lang="en-GB" b="1"/>
            <a:t>Professor, </a:t>
          </a:r>
          <a:r>
            <a:rPr lang="en-GB"/>
            <a:t>Department of Information Science, University of Iceland (March 2025 – present)</a:t>
          </a:r>
          <a:endParaRPr lang="en-US"/>
        </a:p>
      </dgm:t>
    </dgm:pt>
    <dgm:pt modelId="{2933C7DA-001A-47B2-B7F4-E8BC06EF381D}" type="parTrans" cxnId="{E88A01FF-8724-48F1-8A8B-3A266DEEBF1C}">
      <dgm:prSet/>
      <dgm:spPr/>
      <dgm:t>
        <a:bodyPr/>
        <a:lstStyle/>
        <a:p>
          <a:endParaRPr lang="en-US"/>
        </a:p>
      </dgm:t>
    </dgm:pt>
    <dgm:pt modelId="{5E66F392-A10C-4961-8019-82483E326C29}" type="sibTrans" cxnId="{E88A01FF-8724-48F1-8A8B-3A266DEEBF1C}">
      <dgm:prSet/>
      <dgm:spPr/>
      <dgm:t>
        <a:bodyPr/>
        <a:lstStyle/>
        <a:p>
          <a:endParaRPr lang="en-US"/>
        </a:p>
      </dgm:t>
    </dgm:pt>
    <dgm:pt modelId="{2E947EB3-312B-4033-9EE8-86AD7E6B8EB5}">
      <dgm:prSet/>
      <dgm:spPr/>
      <dgm:t>
        <a:bodyPr/>
        <a:lstStyle/>
        <a:p>
          <a:r>
            <a:rPr lang="is-IS" b="1"/>
            <a:t>Sessional Lecturer, </a:t>
          </a:r>
          <a:r>
            <a:rPr lang="is-IS"/>
            <a:t>Department of Information Science, University of Iceland (Jan 2019 – February 2025)</a:t>
          </a:r>
          <a:endParaRPr lang="en-US"/>
        </a:p>
      </dgm:t>
    </dgm:pt>
    <dgm:pt modelId="{8076E2A0-0F70-4EF4-BE36-68599DC89E86}" type="parTrans" cxnId="{BDE40A49-0890-43D9-941C-BB077B1CA708}">
      <dgm:prSet/>
      <dgm:spPr/>
      <dgm:t>
        <a:bodyPr/>
        <a:lstStyle/>
        <a:p>
          <a:endParaRPr lang="en-US"/>
        </a:p>
      </dgm:t>
    </dgm:pt>
    <dgm:pt modelId="{C2AB55C6-2FD2-4C24-9F7F-FB4FB94E8930}" type="sibTrans" cxnId="{BDE40A49-0890-43D9-941C-BB077B1CA708}">
      <dgm:prSet/>
      <dgm:spPr/>
      <dgm:t>
        <a:bodyPr/>
        <a:lstStyle/>
        <a:p>
          <a:endParaRPr lang="en-US"/>
        </a:p>
      </dgm:t>
    </dgm:pt>
    <dgm:pt modelId="{EB3C0EE7-5CC3-4747-91AB-0E8A2CE3B5E7}">
      <dgm:prSet/>
      <dgm:spPr/>
      <dgm:t>
        <a:bodyPr/>
        <a:lstStyle/>
        <a:p>
          <a:r>
            <a:rPr lang="en-GB" b="1"/>
            <a:t>Associate Professor, </a:t>
          </a:r>
          <a:r>
            <a:rPr lang="en-GB"/>
            <a:t>Department of Archivistics, and Library Science, Oslo Metropolitan University (OsloMet) (Aug 2018 – present)</a:t>
          </a:r>
          <a:endParaRPr lang="en-US"/>
        </a:p>
      </dgm:t>
    </dgm:pt>
    <dgm:pt modelId="{C3B1CD96-72FE-4096-9C2C-CDA69BFC84D1}" type="parTrans" cxnId="{57A20E82-3A86-4238-A58F-7193C41471C1}">
      <dgm:prSet/>
      <dgm:spPr/>
      <dgm:t>
        <a:bodyPr/>
        <a:lstStyle/>
        <a:p>
          <a:endParaRPr lang="en-US"/>
        </a:p>
      </dgm:t>
    </dgm:pt>
    <dgm:pt modelId="{51985A1C-7287-41C3-800F-3138A1848ABF}" type="sibTrans" cxnId="{57A20E82-3A86-4238-A58F-7193C41471C1}">
      <dgm:prSet/>
      <dgm:spPr/>
      <dgm:t>
        <a:bodyPr/>
        <a:lstStyle/>
        <a:p>
          <a:endParaRPr lang="en-US"/>
        </a:p>
      </dgm:t>
    </dgm:pt>
    <dgm:pt modelId="{84CF0711-A83E-4B11-AE09-AE575327BE25}">
      <dgm:prSet/>
      <dgm:spPr/>
      <dgm:t>
        <a:bodyPr/>
        <a:lstStyle/>
        <a:p>
          <a:r>
            <a:rPr lang="en-GB" b="1"/>
            <a:t>Educational Background</a:t>
          </a:r>
          <a:endParaRPr lang="en-US"/>
        </a:p>
      </dgm:t>
    </dgm:pt>
    <dgm:pt modelId="{4BD8ECE1-33F2-4981-ACFE-055C31B801C9}" type="parTrans" cxnId="{0C23E82D-05A2-44E0-8E71-EDEC742C2220}">
      <dgm:prSet/>
      <dgm:spPr/>
      <dgm:t>
        <a:bodyPr/>
        <a:lstStyle/>
        <a:p>
          <a:endParaRPr lang="en-US"/>
        </a:p>
      </dgm:t>
    </dgm:pt>
    <dgm:pt modelId="{1802E5D7-A4B1-4343-877F-FC660D1ADD0C}" type="sibTrans" cxnId="{0C23E82D-05A2-44E0-8E71-EDEC742C2220}">
      <dgm:prSet/>
      <dgm:spPr/>
      <dgm:t>
        <a:bodyPr/>
        <a:lstStyle/>
        <a:p>
          <a:endParaRPr lang="en-US"/>
        </a:p>
      </dgm:t>
    </dgm:pt>
    <dgm:pt modelId="{4330D68D-D103-453B-BDB4-ADE701BCC14E}">
      <dgm:prSet/>
      <dgm:spPr/>
      <dgm:t>
        <a:bodyPr/>
        <a:lstStyle/>
        <a:p>
          <a:r>
            <a:rPr lang="en-US" b="1"/>
            <a:t>PhD in Library &amp; Information Science, </a:t>
          </a:r>
          <a:r>
            <a:rPr lang="en-US"/>
            <a:t>Oslo Metropolitan University (2017)</a:t>
          </a:r>
        </a:p>
      </dgm:t>
    </dgm:pt>
    <dgm:pt modelId="{7F3A807D-6460-4287-B442-8AA1D79C5C92}" type="parTrans" cxnId="{78528903-7BBE-40C7-88D4-4420F4520888}">
      <dgm:prSet/>
      <dgm:spPr/>
      <dgm:t>
        <a:bodyPr/>
        <a:lstStyle/>
        <a:p>
          <a:endParaRPr lang="en-US"/>
        </a:p>
      </dgm:t>
    </dgm:pt>
    <dgm:pt modelId="{4415C75A-9DB9-4E30-9FB2-CAA31E06A4BD}" type="sibTrans" cxnId="{78528903-7BBE-40C7-88D4-4420F4520888}">
      <dgm:prSet/>
      <dgm:spPr/>
      <dgm:t>
        <a:bodyPr/>
        <a:lstStyle/>
        <a:p>
          <a:endParaRPr lang="en-US"/>
        </a:p>
      </dgm:t>
    </dgm:pt>
    <dgm:pt modelId="{3AC85F5B-274E-419A-BFA8-A66DE6E8B597}">
      <dgm:prSet/>
      <dgm:spPr/>
      <dgm:t>
        <a:bodyPr/>
        <a:lstStyle/>
        <a:p>
          <a:r>
            <a:rPr lang="en-US" b="1"/>
            <a:t>MA in International Migration and Ethnic Relations (IMER), </a:t>
          </a:r>
          <a:r>
            <a:rPr lang="en-US"/>
            <a:t>Malmö University (2014)</a:t>
          </a:r>
        </a:p>
      </dgm:t>
    </dgm:pt>
    <dgm:pt modelId="{6AE31C36-BE27-4352-AE0C-7E18A5D2CC20}" type="parTrans" cxnId="{CDBD6417-532C-4937-9A59-2030D4324582}">
      <dgm:prSet/>
      <dgm:spPr/>
      <dgm:t>
        <a:bodyPr/>
        <a:lstStyle/>
        <a:p>
          <a:endParaRPr lang="en-US"/>
        </a:p>
      </dgm:t>
    </dgm:pt>
    <dgm:pt modelId="{291609BD-32AA-45C6-B841-074C698AA40A}" type="sibTrans" cxnId="{CDBD6417-532C-4937-9A59-2030D4324582}">
      <dgm:prSet/>
      <dgm:spPr/>
      <dgm:t>
        <a:bodyPr/>
        <a:lstStyle/>
        <a:p>
          <a:endParaRPr lang="en-US"/>
        </a:p>
      </dgm:t>
    </dgm:pt>
    <dgm:pt modelId="{C8756432-DFFF-4418-A49E-1575B8D7698B}">
      <dgm:prSet/>
      <dgm:spPr/>
      <dgm:t>
        <a:bodyPr/>
        <a:lstStyle/>
        <a:p>
          <a:r>
            <a:rPr lang="en-US" b="1"/>
            <a:t>MA in Information Resources and Library Science (MLIS), </a:t>
          </a:r>
          <a:r>
            <a:rPr lang="en-US"/>
            <a:t>University of Arizona (2010)</a:t>
          </a:r>
        </a:p>
      </dgm:t>
    </dgm:pt>
    <dgm:pt modelId="{9A3F6131-A9EB-4972-8851-E2348A4EB687}" type="parTrans" cxnId="{130FF48B-23F5-4188-A94E-45B0E64C6945}">
      <dgm:prSet/>
      <dgm:spPr/>
      <dgm:t>
        <a:bodyPr/>
        <a:lstStyle/>
        <a:p>
          <a:endParaRPr lang="en-US"/>
        </a:p>
      </dgm:t>
    </dgm:pt>
    <dgm:pt modelId="{FF175418-428A-407E-A21B-C53ABD22C929}" type="sibTrans" cxnId="{130FF48B-23F5-4188-A94E-45B0E64C6945}">
      <dgm:prSet/>
      <dgm:spPr/>
      <dgm:t>
        <a:bodyPr/>
        <a:lstStyle/>
        <a:p>
          <a:endParaRPr lang="en-US"/>
        </a:p>
      </dgm:t>
    </dgm:pt>
    <dgm:pt modelId="{137F4DC6-C92E-4C50-84E9-B464D20B9C89}">
      <dgm:prSet/>
      <dgm:spPr/>
      <dgm:t>
        <a:bodyPr/>
        <a:lstStyle/>
        <a:p>
          <a:r>
            <a:rPr lang="en-US" b="1"/>
            <a:t>BA in Library and Information Science, Minor in Spanish, </a:t>
          </a:r>
          <a:r>
            <a:rPr lang="en-US"/>
            <a:t>University of Iceland (2005)</a:t>
          </a:r>
        </a:p>
      </dgm:t>
    </dgm:pt>
    <dgm:pt modelId="{E8FBB9C8-92FE-4083-AFE3-CC03E06B6936}" type="parTrans" cxnId="{9EBAA02B-C0C2-4FA3-89A7-AB1BB65004A4}">
      <dgm:prSet/>
      <dgm:spPr/>
      <dgm:t>
        <a:bodyPr/>
        <a:lstStyle/>
        <a:p>
          <a:endParaRPr lang="en-US"/>
        </a:p>
      </dgm:t>
    </dgm:pt>
    <dgm:pt modelId="{C100A4D3-6A51-46B7-B046-6143ACCB7377}" type="sibTrans" cxnId="{9EBAA02B-C0C2-4FA3-89A7-AB1BB65004A4}">
      <dgm:prSet/>
      <dgm:spPr/>
      <dgm:t>
        <a:bodyPr/>
        <a:lstStyle/>
        <a:p>
          <a:endParaRPr lang="en-US"/>
        </a:p>
      </dgm:t>
    </dgm:pt>
    <dgm:pt modelId="{F7CDE449-7A58-4769-9C33-D38D61231CBC}" type="pres">
      <dgm:prSet presAssocID="{1ED98F61-06ED-4D72-9E53-FCA18FBECD48}" presName="linear" presStyleCnt="0">
        <dgm:presLayoutVars>
          <dgm:dir/>
          <dgm:animLvl val="lvl"/>
          <dgm:resizeHandles val="exact"/>
        </dgm:presLayoutVars>
      </dgm:prSet>
      <dgm:spPr/>
    </dgm:pt>
    <dgm:pt modelId="{BC2A31D5-63AF-4158-8617-DDBA6863043B}" type="pres">
      <dgm:prSet presAssocID="{684F7470-B947-4BAE-BC05-47E5CE9FEF63}" presName="parentLin" presStyleCnt="0"/>
      <dgm:spPr/>
    </dgm:pt>
    <dgm:pt modelId="{2BA70065-B685-4603-ACBD-060947BD47C8}" type="pres">
      <dgm:prSet presAssocID="{684F7470-B947-4BAE-BC05-47E5CE9FEF63}" presName="parentLeftMargin" presStyleLbl="node1" presStyleIdx="0" presStyleCnt="2"/>
      <dgm:spPr/>
    </dgm:pt>
    <dgm:pt modelId="{CC96C710-D8FE-472B-B2EA-76B72109218B}" type="pres">
      <dgm:prSet presAssocID="{684F7470-B947-4BAE-BC05-47E5CE9FEF6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F92E433-5927-42B0-9F25-78A748586316}" type="pres">
      <dgm:prSet presAssocID="{684F7470-B947-4BAE-BC05-47E5CE9FEF63}" presName="negativeSpace" presStyleCnt="0"/>
      <dgm:spPr/>
    </dgm:pt>
    <dgm:pt modelId="{C8917A17-5D3C-4134-9FEC-F609B9470951}" type="pres">
      <dgm:prSet presAssocID="{684F7470-B947-4BAE-BC05-47E5CE9FEF63}" presName="childText" presStyleLbl="conFgAcc1" presStyleIdx="0" presStyleCnt="2">
        <dgm:presLayoutVars>
          <dgm:bulletEnabled val="1"/>
        </dgm:presLayoutVars>
      </dgm:prSet>
      <dgm:spPr/>
    </dgm:pt>
    <dgm:pt modelId="{60AACFAD-85A1-424D-A137-052AC4BF02EA}" type="pres">
      <dgm:prSet presAssocID="{B01D119D-D95A-438D-A2D5-F8D14EF25E3B}" presName="spaceBetweenRectangles" presStyleCnt="0"/>
      <dgm:spPr/>
    </dgm:pt>
    <dgm:pt modelId="{401E1894-1E89-4D21-8DCA-FE536BB7A09B}" type="pres">
      <dgm:prSet presAssocID="{84CF0711-A83E-4B11-AE09-AE575327BE25}" presName="parentLin" presStyleCnt="0"/>
      <dgm:spPr/>
    </dgm:pt>
    <dgm:pt modelId="{11D85D62-E86E-4FC3-AA96-B6F06B64CCA3}" type="pres">
      <dgm:prSet presAssocID="{84CF0711-A83E-4B11-AE09-AE575327BE25}" presName="parentLeftMargin" presStyleLbl="node1" presStyleIdx="0" presStyleCnt="2"/>
      <dgm:spPr/>
    </dgm:pt>
    <dgm:pt modelId="{7D869DF4-3EF9-498A-936B-5ADD1BA2D62E}" type="pres">
      <dgm:prSet presAssocID="{84CF0711-A83E-4B11-AE09-AE575327BE2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2F73437-477E-4223-AC00-FFBA91D44769}" type="pres">
      <dgm:prSet presAssocID="{84CF0711-A83E-4B11-AE09-AE575327BE25}" presName="negativeSpace" presStyleCnt="0"/>
      <dgm:spPr/>
    </dgm:pt>
    <dgm:pt modelId="{5DFE4759-0A36-4714-B1F7-81B72AB76140}" type="pres">
      <dgm:prSet presAssocID="{84CF0711-A83E-4B11-AE09-AE575327BE2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8528903-7BBE-40C7-88D4-4420F4520888}" srcId="{84CF0711-A83E-4B11-AE09-AE575327BE25}" destId="{4330D68D-D103-453B-BDB4-ADE701BCC14E}" srcOrd="0" destOrd="0" parTransId="{7F3A807D-6460-4287-B442-8AA1D79C5C92}" sibTransId="{4415C75A-9DB9-4E30-9FB2-CAA31E06A4BD}"/>
    <dgm:cxn modelId="{6E021A11-9E6B-47ED-A16B-7889AAB4BE80}" type="presOf" srcId="{684F7470-B947-4BAE-BC05-47E5CE9FEF63}" destId="{2BA70065-B685-4603-ACBD-060947BD47C8}" srcOrd="0" destOrd="0" presId="urn:microsoft.com/office/officeart/2005/8/layout/list1"/>
    <dgm:cxn modelId="{CDBD6417-532C-4937-9A59-2030D4324582}" srcId="{84CF0711-A83E-4B11-AE09-AE575327BE25}" destId="{3AC85F5B-274E-419A-BFA8-A66DE6E8B597}" srcOrd="1" destOrd="0" parTransId="{6AE31C36-BE27-4352-AE0C-7E18A5D2CC20}" sibTransId="{291609BD-32AA-45C6-B841-074C698AA40A}"/>
    <dgm:cxn modelId="{CEEAA521-C275-49E6-B135-E62422A85931}" type="presOf" srcId="{3AC85F5B-274E-419A-BFA8-A66DE6E8B597}" destId="{5DFE4759-0A36-4714-B1F7-81B72AB76140}" srcOrd="0" destOrd="1" presId="urn:microsoft.com/office/officeart/2005/8/layout/list1"/>
    <dgm:cxn modelId="{317A0024-4FB4-450F-905C-08CCFDC418D4}" type="presOf" srcId="{137F4DC6-C92E-4C50-84E9-B464D20B9C89}" destId="{5DFE4759-0A36-4714-B1F7-81B72AB76140}" srcOrd="0" destOrd="3" presId="urn:microsoft.com/office/officeart/2005/8/layout/list1"/>
    <dgm:cxn modelId="{EC5A5A25-CAD1-4358-B494-0E5DEA787BD0}" type="presOf" srcId="{EB3C0EE7-5CC3-4747-91AB-0E8A2CE3B5E7}" destId="{C8917A17-5D3C-4134-9FEC-F609B9470951}" srcOrd="0" destOrd="2" presId="urn:microsoft.com/office/officeart/2005/8/layout/list1"/>
    <dgm:cxn modelId="{9EBAA02B-C0C2-4FA3-89A7-AB1BB65004A4}" srcId="{84CF0711-A83E-4B11-AE09-AE575327BE25}" destId="{137F4DC6-C92E-4C50-84E9-B464D20B9C89}" srcOrd="3" destOrd="0" parTransId="{E8FBB9C8-92FE-4083-AFE3-CC03E06B6936}" sibTransId="{C100A4D3-6A51-46B7-B046-6143ACCB7377}"/>
    <dgm:cxn modelId="{0C23E82D-05A2-44E0-8E71-EDEC742C2220}" srcId="{1ED98F61-06ED-4D72-9E53-FCA18FBECD48}" destId="{84CF0711-A83E-4B11-AE09-AE575327BE25}" srcOrd="1" destOrd="0" parTransId="{4BD8ECE1-33F2-4981-ACFE-055C31B801C9}" sibTransId="{1802E5D7-A4B1-4343-877F-FC660D1ADD0C}"/>
    <dgm:cxn modelId="{19D35831-2733-45A3-9E84-EF9EB1D938EE}" type="presOf" srcId="{2E947EB3-312B-4033-9EE8-86AD7E6B8EB5}" destId="{C8917A17-5D3C-4134-9FEC-F609B9470951}" srcOrd="0" destOrd="1" presId="urn:microsoft.com/office/officeart/2005/8/layout/list1"/>
    <dgm:cxn modelId="{DF670037-605D-4F36-BA8A-91D2FFE86C8F}" srcId="{1ED98F61-06ED-4D72-9E53-FCA18FBECD48}" destId="{684F7470-B947-4BAE-BC05-47E5CE9FEF63}" srcOrd="0" destOrd="0" parTransId="{B41AF276-8C73-4EFD-BDBF-6ED88A1D5CF1}" sibTransId="{B01D119D-D95A-438D-A2D5-F8D14EF25E3B}"/>
    <dgm:cxn modelId="{8AC2173F-ED22-4C8C-AF74-46BB63FE64BC}" type="presOf" srcId="{CAB4EA8D-F841-4F9F-9DD4-A3597B136C3C}" destId="{C8917A17-5D3C-4134-9FEC-F609B9470951}" srcOrd="0" destOrd="0" presId="urn:microsoft.com/office/officeart/2005/8/layout/list1"/>
    <dgm:cxn modelId="{BDE40A49-0890-43D9-941C-BB077B1CA708}" srcId="{684F7470-B947-4BAE-BC05-47E5CE9FEF63}" destId="{2E947EB3-312B-4033-9EE8-86AD7E6B8EB5}" srcOrd="1" destOrd="0" parTransId="{8076E2A0-0F70-4EF4-BE36-68599DC89E86}" sibTransId="{C2AB55C6-2FD2-4C24-9F7F-FB4FB94E8930}"/>
    <dgm:cxn modelId="{C60E536C-1497-461F-9803-E665D3D390C4}" type="presOf" srcId="{84CF0711-A83E-4B11-AE09-AE575327BE25}" destId="{7D869DF4-3EF9-498A-936B-5ADD1BA2D62E}" srcOrd="1" destOrd="0" presId="urn:microsoft.com/office/officeart/2005/8/layout/list1"/>
    <dgm:cxn modelId="{E1119172-D563-40EB-91EC-DFAEE211F4BA}" type="presOf" srcId="{4330D68D-D103-453B-BDB4-ADE701BCC14E}" destId="{5DFE4759-0A36-4714-B1F7-81B72AB76140}" srcOrd="0" destOrd="0" presId="urn:microsoft.com/office/officeart/2005/8/layout/list1"/>
    <dgm:cxn modelId="{7C6E267E-B832-4DE4-9239-50756997A5DB}" type="presOf" srcId="{C8756432-DFFF-4418-A49E-1575B8D7698B}" destId="{5DFE4759-0A36-4714-B1F7-81B72AB76140}" srcOrd="0" destOrd="2" presId="urn:microsoft.com/office/officeart/2005/8/layout/list1"/>
    <dgm:cxn modelId="{57A20E82-3A86-4238-A58F-7193C41471C1}" srcId="{684F7470-B947-4BAE-BC05-47E5CE9FEF63}" destId="{EB3C0EE7-5CC3-4747-91AB-0E8A2CE3B5E7}" srcOrd="2" destOrd="0" parTransId="{C3B1CD96-72FE-4096-9C2C-CDA69BFC84D1}" sibTransId="{51985A1C-7287-41C3-800F-3138A1848ABF}"/>
    <dgm:cxn modelId="{130FF48B-23F5-4188-A94E-45B0E64C6945}" srcId="{84CF0711-A83E-4B11-AE09-AE575327BE25}" destId="{C8756432-DFFF-4418-A49E-1575B8D7698B}" srcOrd="2" destOrd="0" parTransId="{9A3F6131-A9EB-4972-8851-E2348A4EB687}" sibTransId="{FF175418-428A-407E-A21B-C53ABD22C929}"/>
    <dgm:cxn modelId="{278C0899-17ED-42C5-95E6-1D50957C3953}" type="presOf" srcId="{684F7470-B947-4BAE-BC05-47E5CE9FEF63}" destId="{CC96C710-D8FE-472B-B2EA-76B72109218B}" srcOrd="1" destOrd="0" presId="urn:microsoft.com/office/officeart/2005/8/layout/list1"/>
    <dgm:cxn modelId="{55D8D4C7-838E-4E21-8FEC-00FCA5DFBC8C}" type="presOf" srcId="{1ED98F61-06ED-4D72-9E53-FCA18FBECD48}" destId="{F7CDE449-7A58-4769-9C33-D38D61231CBC}" srcOrd="0" destOrd="0" presId="urn:microsoft.com/office/officeart/2005/8/layout/list1"/>
    <dgm:cxn modelId="{7E51BBCB-8CBC-4439-95BA-6EAEC9CDE537}" type="presOf" srcId="{84CF0711-A83E-4B11-AE09-AE575327BE25}" destId="{11D85D62-E86E-4FC3-AA96-B6F06B64CCA3}" srcOrd="0" destOrd="0" presId="urn:microsoft.com/office/officeart/2005/8/layout/list1"/>
    <dgm:cxn modelId="{E88A01FF-8724-48F1-8A8B-3A266DEEBF1C}" srcId="{684F7470-B947-4BAE-BC05-47E5CE9FEF63}" destId="{CAB4EA8D-F841-4F9F-9DD4-A3597B136C3C}" srcOrd="0" destOrd="0" parTransId="{2933C7DA-001A-47B2-B7F4-E8BC06EF381D}" sibTransId="{5E66F392-A10C-4961-8019-82483E326C29}"/>
    <dgm:cxn modelId="{56F40EC3-FD1D-4E80-8D26-632C68AB5F76}" type="presParOf" srcId="{F7CDE449-7A58-4769-9C33-D38D61231CBC}" destId="{BC2A31D5-63AF-4158-8617-DDBA6863043B}" srcOrd="0" destOrd="0" presId="urn:microsoft.com/office/officeart/2005/8/layout/list1"/>
    <dgm:cxn modelId="{CADA33F9-63C8-4C28-8748-9FBBA58CC200}" type="presParOf" srcId="{BC2A31D5-63AF-4158-8617-DDBA6863043B}" destId="{2BA70065-B685-4603-ACBD-060947BD47C8}" srcOrd="0" destOrd="0" presId="urn:microsoft.com/office/officeart/2005/8/layout/list1"/>
    <dgm:cxn modelId="{573C4D98-1B53-42E6-95DC-A1A087826716}" type="presParOf" srcId="{BC2A31D5-63AF-4158-8617-DDBA6863043B}" destId="{CC96C710-D8FE-472B-B2EA-76B72109218B}" srcOrd="1" destOrd="0" presId="urn:microsoft.com/office/officeart/2005/8/layout/list1"/>
    <dgm:cxn modelId="{F27F1E47-840A-4BF6-8480-5381A54DD8B8}" type="presParOf" srcId="{F7CDE449-7A58-4769-9C33-D38D61231CBC}" destId="{DF92E433-5927-42B0-9F25-78A748586316}" srcOrd="1" destOrd="0" presId="urn:microsoft.com/office/officeart/2005/8/layout/list1"/>
    <dgm:cxn modelId="{421C2CF6-0615-47B9-8AD6-1C74496D4633}" type="presParOf" srcId="{F7CDE449-7A58-4769-9C33-D38D61231CBC}" destId="{C8917A17-5D3C-4134-9FEC-F609B9470951}" srcOrd="2" destOrd="0" presId="urn:microsoft.com/office/officeart/2005/8/layout/list1"/>
    <dgm:cxn modelId="{E15BE792-8BC2-479A-9D60-32CE5B68B0E7}" type="presParOf" srcId="{F7CDE449-7A58-4769-9C33-D38D61231CBC}" destId="{60AACFAD-85A1-424D-A137-052AC4BF02EA}" srcOrd="3" destOrd="0" presId="urn:microsoft.com/office/officeart/2005/8/layout/list1"/>
    <dgm:cxn modelId="{5B502C7C-FE7A-4CB1-A57C-53709779279D}" type="presParOf" srcId="{F7CDE449-7A58-4769-9C33-D38D61231CBC}" destId="{401E1894-1E89-4D21-8DCA-FE536BB7A09B}" srcOrd="4" destOrd="0" presId="urn:microsoft.com/office/officeart/2005/8/layout/list1"/>
    <dgm:cxn modelId="{97A20986-DF7C-47CA-9ADD-E02D1374A79D}" type="presParOf" srcId="{401E1894-1E89-4D21-8DCA-FE536BB7A09B}" destId="{11D85D62-E86E-4FC3-AA96-B6F06B64CCA3}" srcOrd="0" destOrd="0" presId="urn:microsoft.com/office/officeart/2005/8/layout/list1"/>
    <dgm:cxn modelId="{A7959E22-A99D-45CB-841D-06C2BD1E65B6}" type="presParOf" srcId="{401E1894-1E89-4D21-8DCA-FE536BB7A09B}" destId="{7D869DF4-3EF9-498A-936B-5ADD1BA2D62E}" srcOrd="1" destOrd="0" presId="urn:microsoft.com/office/officeart/2005/8/layout/list1"/>
    <dgm:cxn modelId="{144F9C2A-52E1-4768-BC74-3EAB3184081C}" type="presParOf" srcId="{F7CDE449-7A58-4769-9C33-D38D61231CBC}" destId="{E2F73437-477E-4223-AC00-FFBA91D44769}" srcOrd="5" destOrd="0" presId="urn:microsoft.com/office/officeart/2005/8/layout/list1"/>
    <dgm:cxn modelId="{465180B3-D526-4D2E-832A-88BB7BF3E002}" type="presParOf" srcId="{F7CDE449-7A58-4769-9C33-D38D61231CBC}" destId="{5DFE4759-0A36-4714-B1F7-81B72AB7614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DC6AEA-6850-4CE9-B4C3-0EE594C3439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2F400F3-7237-4CB3-97ED-A65B1EFBBC09}">
      <dgm:prSet/>
      <dgm:spPr/>
      <dgm:t>
        <a:bodyPr/>
        <a:lstStyle/>
        <a:p>
          <a:r>
            <a:rPr lang="en-US" dirty="0"/>
            <a:t>Merge core across tracks for efficiency</a:t>
          </a:r>
        </a:p>
      </dgm:t>
    </dgm:pt>
    <dgm:pt modelId="{154DC561-22AF-4EDC-9D67-63843A0F5CA0}" type="parTrans" cxnId="{4478E7FA-AAF8-4AAB-83AB-8CB8DBCD6B79}">
      <dgm:prSet/>
      <dgm:spPr/>
      <dgm:t>
        <a:bodyPr/>
        <a:lstStyle/>
        <a:p>
          <a:endParaRPr lang="en-US"/>
        </a:p>
      </dgm:t>
    </dgm:pt>
    <dgm:pt modelId="{10833C4E-0C48-4EC3-8FFA-9EE10C25E195}" type="sibTrans" cxnId="{4478E7FA-AAF8-4AAB-83AB-8CB8DBCD6B79}">
      <dgm:prSet/>
      <dgm:spPr/>
      <dgm:t>
        <a:bodyPr/>
        <a:lstStyle/>
        <a:p>
          <a:endParaRPr lang="en-US"/>
        </a:p>
      </dgm:t>
    </dgm:pt>
    <dgm:pt modelId="{8114AF28-9E4B-4C92-A620-96949E3501E6}">
      <dgm:prSet/>
      <dgm:spPr/>
      <dgm:t>
        <a:bodyPr/>
        <a:lstStyle/>
        <a:p>
          <a:r>
            <a:rPr lang="en-US"/>
            <a:t>Offer specialization tracks: Libraries/Information Behavior; Records/Archives/IG</a:t>
          </a:r>
        </a:p>
      </dgm:t>
    </dgm:pt>
    <dgm:pt modelId="{264D3173-CA99-4087-B4D1-5FA9F8D61846}" type="parTrans" cxnId="{44F5C551-DBAC-4A7A-9336-1EBC621EA087}">
      <dgm:prSet/>
      <dgm:spPr/>
      <dgm:t>
        <a:bodyPr/>
        <a:lstStyle/>
        <a:p>
          <a:endParaRPr lang="en-US"/>
        </a:p>
      </dgm:t>
    </dgm:pt>
    <dgm:pt modelId="{EFAE6695-2AD4-4AAC-B48F-5DE1148EDA88}" type="sibTrans" cxnId="{44F5C551-DBAC-4A7A-9336-1EBC621EA087}">
      <dgm:prSet/>
      <dgm:spPr/>
      <dgm:t>
        <a:bodyPr/>
        <a:lstStyle/>
        <a:p>
          <a:endParaRPr lang="en-US"/>
        </a:p>
      </dgm:t>
    </dgm:pt>
    <dgm:pt modelId="{62D0AA38-F3B7-4734-AD2D-F4BB7FD6AE6D}">
      <dgm:prSet/>
      <dgm:spPr/>
      <dgm:t>
        <a:bodyPr/>
        <a:lstStyle/>
        <a:p>
          <a:r>
            <a:rPr lang="en-US"/>
            <a:t>Proposed changes to take effect 2026-2027 school year</a:t>
          </a:r>
        </a:p>
      </dgm:t>
    </dgm:pt>
    <dgm:pt modelId="{FCE1EF43-C819-44D3-AA02-4E17B3084FBB}" type="parTrans" cxnId="{2B7248FD-75C9-4A73-88A1-B16722FBD025}">
      <dgm:prSet/>
      <dgm:spPr/>
      <dgm:t>
        <a:bodyPr/>
        <a:lstStyle/>
        <a:p>
          <a:endParaRPr lang="en-US"/>
        </a:p>
      </dgm:t>
    </dgm:pt>
    <dgm:pt modelId="{28E5F032-84F4-4AD3-9B94-62450D635294}" type="sibTrans" cxnId="{2B7248FD-75C9-4A73-88A1-B16722FBD025}">
      <dgm:prSet/>
      <dgm:spPr/>
      <dgm:t>
        <a:bodyPr/>
        <a:lstStyle/>
        <a:p>
          <a:endParaRPr lang="en-US"/>
        </a:p>
      </dgm:t>
    </dgm:pt>
    <dgm:pt modelId="{9C872883-852A-4DF9-B883-4385F2AD3BB0}">
      <dgm:prSet/>
      <dgm:spPr/>
      <dgm:t>
        <a:bodyPr/>
        <a:lstStyle/>
        <a:p>
          <a:r>
            <a:rPr lang="en-US"/>
            <a:t>Intended outcome – keep and reinforce the strong foundational core and open opportunities for specialization and electives</a:t>
          </a:r>
        </a:p>
      </dgm:t>
    </dgm:pt>
    <dgm:pt modelId="{B3BE5ACE-8FE5-4E19-88CC-5B1A2B871B6E}" type="parTrans" cxnId="{E58B5452-FB7E-4348-8A6E-084CFC5911AD}">
      <dgm:prSet/>
      <dgm:spPr/>
      <dgm:t>
        <a:bodyPr/>
        <a:lstStyle/>
        <a:p>
          <a:endParaRPr lang="en-US"/>
        </a:p>
      </dgm:t>
    </dgm:pt>
    <dgm:pt modelId="{D5BC2AAA-BDE6-4211-8B80-5554031AA914}" type="sibTrans" cxnId="{E58B5452-FB7E-4348-8A6E-084CFC5911AD}">
      <dgm:prSet/>
      <dgm:spPr/>
      <dgm:t>
        <a:bodyPr/>
        <a:lstStyle/>
        <a:p>
          <a:endParaRPr lang="en-US"/>
        </a:p>
      </dgm:t>
    </dgm:pt>
    <dgm:pt modelId="{9E559AD9-584D-4A80-8682-951C5B3F109A}" type="pres">
      <dgm:prSet presAssocID="{6FDC6AEA-6850-4CE9-B4C3-0EE594C34395}" presName="outerComposite" presStyleCnt="0">
        <dgm:presLayoutVars>
          <dgm:chMax val="5"/>
          <dgm:dir/>
          <dgm:resizeHandles val="exact"/>
        </dgm:presLayoutVars>
      </dgm:prSet>
      <dgm:spPr/>
    </dgm:pt>
    <dgm:pt modelId="{41825DA2-CEC0-42A0-BEFF-8DCA4DADAED9}" type="pres">
      <dgm:prSet presAssocID="{6FDC6AEA-6850-4CE9-B4C3-0EE594C34395}" presName="dummyMaxCanvas" presStyleCnt="0">
        <dgm:presLayoutVars/>
      </dgm:prSet>
      <dgm:spPr/>
    </dgm:pt>
    <dgm:pt modelId="{9D6C5A54-ACAE-41DE-9C3F-2850F46C6E73}" type="pres">
      <dgm:prSet presAssocID="{6FDC6AEA-6850-4CE9-B4C3-0EE594C34395}" presName="FourNodes_1" presStyleLbl="node1" presStyleIdx="0" presStyleCnt="4">
        <dgm:presLayoutVars>
          <dgm:bulletEnabled val="1"/>
        </dgm:presLayoutVars>
      </dgm:prSet>
      <dgm:spPr/>
    </dgm:pt>
    <dgm:pt modelId="{44F1C4C8-10E0-41E0-B7B6-99BD14F4676B}" type="pres">
      <dgm:prSet presAssocID="{6FDC6AEA-6850-4CE9-B4C3-0EE594C34395}" presName="FourNodes_2" presStyleLbl="node1" presStyleIdx="1" presStyleCnt="4">
        <dgm:presLayoutVars>
          <dgm:bulletEnabled val="1"/>
        </dgm:presLayoutVars>
      </dgm:prSet>
      <dgm:spPr/>
    </dgm:pt>
    <dgm:pt modelId="{9BBD5559-0686-4971-A404-F96C6ED89FC8}" type="pres">
      <dgm:prSet presAssocID="{6FDC6AEA-6850-4CE9-B4C3-0EE594C34395}" presName="FourNodes_3" presStyleLbl="node1" presStyleIdx="2" presStyleCnt="4">
        <dgm:presLayoutVars>
          <dgm:bulletEnabled val="1"/>
        </dgm:presLayoutVars>
      </dgm:prSet>
      <dgm:spPr/>
    </dgm:pt>
    <dgm:pt modelId="{16080877-F733-443D-B5D5-CC02EA30D7D7}" type="pres">
      <dgm:prSet presAssocID="{6FDC6AEA-6850-4CE9-B4C3-0EE594C34395}" presName="FourNodes_4" presStyleLbl="node1" presStyleIdx="3" presStyleCnt="4">
        <dgm:presLayoutVars>
          <dgm:bulletEnabled val="1"/>
        </dgm:presLayoutVars>
      </dgm:prSet>
      <dgm:spPr/>
    </dgm:pt>
    <dgm:pt modelId="{74C88ED8-26D9-40D5-B1AA-2C2EF7CEDEB2}" type="pres">
      <dgm:prSet presAssocID="{6FDC6AEA-6850-4CE9-B4C3-0EE594C34395}" presName="FourConn_1-2" presStyleLbl="fgAccFollowNode1" presStyleIdx="0" presStyleCnt="3">
        <dgm:presLayoutVars>
          <dgm:bulletEnabled val="1"/>
        </dgm:presLayoutVars>
      </dgm:prSet>
      <dgm:spPr/>
    </dgm:pt>
    <dgm:pt modelId="{50DCAB85-FE7B-4F7E-B58E-0F18E8EF5B24}" type="pres">
      <dgm:prSet presAssocID="{6FDC6AEA-6850-4CE9-B4C3-0EE594C34395}" presName="FourConn_2-3" presStyleLbl="fgAccFollowNode1" presStyleIdx="1" presStyleCnt="3">
        <dgm:presLayoutVars>
          <dgm:bulletEnabled val="1"/>
        </dgm:presLayoutVars>
      </dgm:prSet>
      <dgm:spPr/>
    </dgm:pt>
    <dgm:pt modelId="{B9801EB0-BB2F-4BEF-81FF-E0EDFAB544D9}" type="pres">
      <dgm:prSet presAssocID="{6FDC6AEA-6850-4CE9-B4C3-0EE594C34395}" presName="FourConn_3-4" presStyleLbl="fgAccFollowNode1" presStyleIdx="2" presStyleCnt="3">
        <dgm:presLayoutVars>
          <dgm:bulletEnabled val="1"/>
        </dgm:presLayoutVars>
      </dgm:prSet>
      <dgm:spPr/>
    </dgm:pt>
    <dgm:pt modelId="{D427D2C9-F352-4CDD-9899-BC3D36420B92}" type="pres">
      <dgm:prSet presAssocID="{6FDC6AEA-6850-4CE9-B4C3-0EE594C34395}" presName="FourNodes_1_text" presStyleLbl="node1" presStyleIdx="3" presStyleCnt="4">
        <dgm:presLayoutVars>
          <dgm:bulletEnabled val="1"/>
        </dgm:presLayoutVars>
      </dgm:prSet>
      <dgm:spPr/>
    </dgm:pt>
    <dgm:pt modelId="{3316283B-8D80-40EC-998A-66E80301963D}" type="pres">
      <dgm:prSet presAssocID="{6FDC6AEA-6850-4CE9-B4C3-0EE594C34395}" presName="FourNodes_2_text" presStyleLbl="node1" presStyleIdx="3" presStyleCnt="4">
        <dgm:presLayoutVars>
          <dgm:bulletEnabled val="1"/>
        </dgm:presLayoutVars>
      </dgm:prSet>
      <dgm:spPr/>
    </dgm:pt>
    <dgm:pt modelId="{4FA30289-F831-435A-AF34-3166FF5F3FC1}" type="pres">
      <dgm:prSet presAssocID="{6FDC6AEA-6850-4CE9-B4C3-0EE594C34395}" presName="FourNodes_3_text" presStyleLbl="node1" presStyleIdx="3" presStyleCnt="4">
        <dgm:presLayoutVars>
          <dgm:bulletEnabled val="1"/>
        </dgm:presLayoutVars>
      </dgm:prSet>
      <dgm:spPr/>
    </dgm:pt>
    <dgm:pt modelId="{3BFB9F98-1C18-4134-8E57-83BFFCDBC91A}" type="pres">
      <dgm:prSet presAssocID="{6FDC6AEA-6850-4CE9-B4C3-0EE594C3439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001D00D-A9D7-4361-B3E2-2CB8EB7FFFFE}" type="presOf" srcId="{62D0AA38-F3B7-4734-AD2D-F4BB7FD6AE6D}" destId="{9BBD5559-0686-4971-A404-F96C6ED89FC8}" srcOrd="0" destOrd="0" presId="urn:microsoft.com/office/officeart/2005/8/layout/vProcess5"/>
    <dgm:cxn modelId="{83EA8213-DC34-409E-8A49-3AE157F0B52D}" type="presOf" srcId="{8114AF28-9E4B-4C92-A620-96949E3501E6}" destId="{44F1C4C8-10E0-41E0-B7B6-99BD14F4676B}" srcOrd="0" destOrd="0" presId="urn:microsoft.com/office/officeart/2005/8/layout/vProcess5"/>
    <dgm:cxn modelId="{3D98CC2D-91FF-4472-878E-84218DDFC7B7}" type="presOf" srcId="{10833C4E-0C48-4EC3-8FFA-9EE10C25E195}" destId="{74C88ED8-26D9-40D5-B1AA-2C2EF7CEDEB2}" srcOrd="0" destOrd="0" presId="urn:microsoft.com/office/officeart/2005/8/layout/vProcess5"/>
    <dgm:cxn modelId="{449E8E3F-23CD-44DC-9ACA-048FCB3D4C4E}" type="presOf" srcId="{9C872883-852A-4DF9-B883-4385F2AD3BB0}" destId="{16080877-F733-443D-B5D5-CC02EA30D7D7}" srcOrd="0" destOrd="0" presId="urn:microsoft.com/office/officeart/2005/8/layout/vProcess5"/>
    <dgm:cxn modelId="{C3E81144-33D1-4156-B4DD-BC65110DDFF1}" type="presOf" srcId="{62D0AA38-F3B7-4734-AD2D-F4BB7FD6AE6D}" destId="{4FA30289-F831-435A-AF34-3166FF5F3FC1}" srcOrd="1" destOrd="0" presId="urn:microsoft.com/office/officeart/2005/8/layout/vProcess5"/>
    <dgm:cxn modelId="{8BA7284D-E4CE-41ED-8F01-10966CCD5D43}" type="presOf" srcId="{6FDC6AEA-6850-4CE9-B4C3-0EE594C34395}" destId="{9E559AD9-584D-4A80-8682-951C5B3F109A}" srcOrd="0" destOrd="0" presId="urn:microsoft.com/office/officeart/2005/8/layout/vProcess5"/>
    <dgm:cxn modelId="{42B3CD70-13BF-4237-B323-999F2FB2A654}" type="presOf" srcId="{42F400F3-7237-4CB3-97ED-A65B1EFBBC09}" destId="{9D6C5A54-ACAE-41DE-9C3F-2850F46C6E73}" srcOrd="0" destOrd="0" presId="urn:microsoft.com/office/officeart/2005/8/layout/vProcess5"/>
    <dgm:cxn modelId="{44F5C551-DBAC-4A7A-9336-1EBC621EA087}" srcId="{6FDC6AEA-6850-4CE9-B4C3-0EE594C34395}" destId="{8114AF28-9E4B-4C92-A620-96949E3501E6}" srcOrd="1" destOrd="0" parTransId="{264D3173-CA99-4087-B4D1-5FA9F8D61846}" sibTransId="{EFAE6695-2AD4-4AAC-B48F-5DE1148EDA88}"/>
    <dgm:cxn modelId="{E58B5452-FB7E-4348-8A6E-084CFC5911AD}" srcId="{6FDC6AEA-6850-4CE9-B4C3-0EE594C34395}" destId="{9C872883-852A-4DF9-B883-4385F2AD3BB0}" srcOrd="3" destOrd="0" parTransId="{B3BE5ACE-8FE5-4E19-88CC-5B1A2B871B6E}" sibTransId="{D5BC2AAA-BDE6-4211-8B80-5554031AA914}"/>
    <dgm:cxn modelId="{1D9C607C-E0E4-43BE-A713-C7FE86F120AD}" type="presOf" srcId="{9C872883-852A-4DF9-B883-4385F2AD3BB0}" destId="{3BFB9F98-1C18-4134-8E57-83BFFCDBC91A}" srcOrd="1" destOrd="0" presId="urn:microsoft.com/office/officeart/2005/8/layout/vProcess5"/>
    <dgm:cxn modelId="{E8CF5688-BECD-45C8-ACA0-7D3F0C29890E}" type="presOf" srcId="{28E5F032-84F4-4AD3-9B94-62450D635294}" destId="{B9801EB0-BB2F-4BEF-81FF-E0EDFAB544D9}" srcOrd="0" destOrd="0" presId="urn:microsoft.com/office/officeart/2005/8/layout/vProcess5"/>
    <dgm:cxn modelId="{33CFF8B2-82A5-4BEA-8BCB-D66BEEE2CB71}" type="presOf" srcId="{EFAE6695-2AD4-4AAC-B48F-5DE1148EDA88}" destId="{50DCAB85-FE7B-4F7E-B58E-0F18E8EF5B24}" srcOrd="0" destOrd="0" presId="urn:microsoft.com/office/officeart/2005/8/layout/vProcess5"/>
    <dgm:cxn modelId="{2D6BA8DB-26F0-44DA-830F-9EAD2BF4C7F7}" type="presOf" srcId="{42F400F3-7237-4CB3-97ED-A65B1EFBBC09}" destId="{D427D2C9-F352-4CDD-9899-BC3D36420B92}" srcOrd="1" destOrd="0" presId="urn:microsoft.com/office/officeart/2005/8/layout/vProcess5"/>
    <dgm:cxn modelId="{B895D6F6-5147-4A19-95AD-2FAE3C4A1BAA}" type="presOf" srcId="{8114AF28-9E4B-4C92-A620-96949E3501E6}" destId="{3316283B-8D80-40EC-998A-66E80301963D}" srcOrd="1" destOrd="0" presId="urn:microsoft.com/office/officeart/2005/8/layout/vProcess5"/>
    <dgm:cxn modelId="{4478E7FA-AAF8-4AAB-83AB-8CB8DBCD6B79}" srcId="{6FDC6AEA-6850-4CE9-B4C3-0EE594C34395}" destId="{42F400F3-7237-4CB3-97ED-A65B1EFBBC09}" srcOrd="0" destOrd="0" parTransId="{154DC561-22AF-4EDC-9D67-63843A0F5CA0}" sibTransId="{10833C4E-0C48-4EC3-8FFA-9EE10C25E195}"/>
    <dgm:cxn modelId="{2B7248FD-75C9-4A73-88A1-B16722FBD025}" srcId="{6FDC6AEA-6850-4CE9-B4C3-0EE594C34395}" destId="{62D0AA38-F3B7-4734-AD2D-F4BB7FD6AE6D}" srcOrd="2" destOrd="0" parTransId="{FCE1EF43-C819-44D3-AA02-4E17B3084FBB}" sibTransId="{28E5F032-84F4-4AD3-9B94-62450D635294}"/>
    <dgm:cxn modelId="{6768BFD8-A7C2-48E7-BB8D-C3444E7A7432}" type="presParOf" srcId="{9E559AD9-584D-4A80-8682-951C5B3F109A}" destId="{41825DA2-CEC0-42A0-BEFF-8DCA4DADAED9}" srcOrd="0" destOrd="0" presId="urn:microsoft.com/office/officeart/2005/8/layout/vProcess5"/>
    <dgm:cxn modelId="{EDDF7C4D-BD77-43D0-93CE-07E9989EB8FA}" type="presParOf" srcId="{9E559AD9-584D-4A80-8682-951C5B3F109A}" destId="{9D6C5A54-ACAE-41DE-9C3F-2850F46C6E73}" srcOrd="1" destOrd="0" presId="urn:microsoft.com/office/officeart/2005/8/layout/vProcess5"/>
    <dgm:cxn modelId="{9E12870C-E533-4B99-8DDE-0D4B1FCDEB81}" type="presParOf" srcId="{9E559AD9-584D-4A80-8682-951C5B3F109A}" destId="{44F1C4C8-10E0-41E0-B7B6-99BD14F4676B}" srcOrd="2" destOrd="0" presId="urn:microsoft.com/office/officeart/2005/8/layout/vProcess5"/>
    <dgm:cxn modelId="{DBED7F19-0B93-4273-9618-01B68B8E5A4F}" type="presParOf" srcId="{9E559AD9-584D-4A80-8682-951C5B3F109A}" destId="{9BBD5559-0686-4971-A404-F96C6ED89FC8}" srcOrd="3" destOrd="0" presId="urn:microsoft.com/office/officeart/2005/8/layout/vProcess5"/>
    <dgm:cxn modelId="{A9C9D903-E94D-49D2-AC9F-76D3F9A16B49}" type="presParOf" srcId="{9E559AD9-584D-4A80-8682-951C5B3F109A}" destId="{16080877-F733-443D-B5D5-CC02EA30D7D7}" srcOrd="4" destOrd="0" presId="urn:microsoft.com/office/officeart/2005/8/layout/vProcess5"/>
    <dgm:cxn modelId="{6C43574A-B8B3-4D42-A135-885A7042BBF5}" type="presParOf" srcId="{9E559AD9-584D-4A80-8682-951C5B3F109A}" destId="{74C88ED8-26D9-40D5-B1AA-2C2EF7CEDEB2}" srcOrd="5" destOrd="0" presId="urn:microsoft.com/office/officeart/2005/8/layout/vProcess5"/>
    <dgm:cxn modelId="{7437D37F-EF4D-41A8-9814-8D719E7F2FF0}" type="presParOf" srcId="{9E559AD9-584D-4A80-8682-951C5B3F109A}" destId="{50DCAB85-FE7B-4F7E-B58E-0F18E8EF5B24}" srcOrd="6" destOrd="0" presId="urn:microsoft.com/office/officeart/2005/8/layout/vProcess5"/>
    <dgm:cxn modelId="{2113233C-F0E9-4CC3-BFFF-87D530AF9C78}" type="presParOf" srcId="{9E559AD9-584D-4A80-8682-951C5B3F109A}" destId="{B9801EB0-BB2F-4BEF-81FF-E0EDFAB544D9}" srcOrd="7" destOrd="0" presId="urn:microsoft.com/office/officeart/2005/8/layout/vProcess5"/>
    <dgm:cxn modelId="{7D463AC5-F0B5-4D47-BF84-943796FB473A}" type="presParOf" srcId="{9E559AD9-584D-4A80-8682-951C5B3F109A}" destId="{D427D2C9-F352-4CDD-9899-BC3D36420B92}" srcOrd="8" destOrd="0" presId="urn:microsoft.com/office/officeart/2005/8/layout/vProcess5"/>
    <dgm:cxn modelId="{C745A181-BD51-44B2-93CD-94071376BEFC}" type="presParOf" srcId="{9E559AD9-584D-4A80-8682-951C5B3F109A}" destId="{3316283B-8D80-40EC-998A-66E80301963D}" srcOrd="9" destOrd="0" presId="urn:microsoft.com/office/officeart/2005/8/layout/vProcess5"/>
    <dgm:cxn modelId="{375390A6-F1B4-4F7E-80FB-6791F955AA31}" type="presParOf" srcId="{9E559AD9-584D-4A80-8682-951C5B3F109A}" destId="{4FA30289-F831-435A-AF34-3166FF5F3FC1}" srcOrd="10" destOrd="0" presId="urn:microsoft.com/office/officeart/2005/8/layout/vProcess5"/>
    <dgm:cxn modelId="{3281C719-C81C-42DA-9805-4ACACB9ADDBB}" type="presParOf" srcId="{9E559AD9-584D-4A80-8682-951C5B3F109A}" destId="{3BFB9F98-1C18-4134-8E57-83BFFCDBC91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17A17-5D3C-4134-9FEC-F609B9470951}">
      <dsp:nvSpPr>
        <dsp:cNvPr id="0" name=""/>
        <dsp:cNvSpPr/>
      </dsp:nvSpPr>
      <dsp:spPr>
        <a:xfrm>
          <a:off x="0" y="245168"/>
          <a:ext cx="7886700" cy="1748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12420" rIns="61209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/>
            <a:t>Professor, </a:t>
          </a:r>
          <a:r>
            <a:rPr lang="en-GB" sz="1500" kern="1200"/>
            <a:t>Department of Information Science, University of Iceland (March 2025 – present)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s-IS" sz="1500" b="1" kern="1200"/>
            <a:t>Sessional Lecturer, </a:t>
          </a:r>
          <a:r>
            <a:rPr lang="is-IS" sz="1500" kern="1200"/>
            <a:t>Department of Information Science, University of Iceland (Jan 2019 – February 2025)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/>
            <a:t>Associate Professor, </a:t>
          </a:r>
          <a:r>
            <a:rPr lang="en-GB" sz="1500" kern="1200"/>
            <a:t>Department of Archivistics, and Library Science, Oslo Metropolitan University (OsloMet) (Aug 2018 – present)</a:t>
          </a:r>
          <a:endParaRPr lang="en-US" sz="1500" kern="1200"/>
        </a:p>
      </dsp:txBody>
      <dsp:txXfrm>
        <a:off x="0" y="245168"/>
        <a:ext cx="7886700" cy="1748250"/>
      </dsp:txXfrm>
    </dsp:sp>
    <dsp:sp modelId="{CC96C710-D8FE-472B-B2EA-76B72109218B}">
      <dsp:nvSpPr>
        <dsp:cNvPr id="0" name=""/>
        <dsp:cNvSpPr/>
      </dsp:nvSpPr>
      <dsp:spPr>
        <a:xfrm>
          <a:off x="394335" y="23768"/>
          <a:ext cx="5520690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Professional Background</a:t>
          </a:r>
          <a:endParaRPr lang="en-US" sz="1500" kern="1200"/>
        </a:p>
      </dsp:txBody>
      <dsp:txXfrm>
        <a:off x="415951" y="45384"/>
        <a:ext cx="5477458" cy="399568"/>
      </dsp:txXfrm>
    </dsp:sp>
    <dsp:sp modelId="{5DFE4759-0A36-4714-B1F7-81B72AB76140}">
      <dsp:nvSpPr>
        <dsp:cNvPr id="0" name=""/>
        <dsp:cNvSpPr/>
      </dsp:nvSpPr>
      <dsp:spPr>
        <a:xfrm>
          <a:off x="0" y="2295819"/>
          <a:ext cx="7886700" cy="203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12420" rIns="61209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/>
            <a:t>PhD in Library &amp; Information Science, </a:t>
          </a:r>
          <a:r>
            <a:rPr lang="en-US" sz="1500" kern="1200"/>
            <a:t>Oslo Metropolitan University (2017)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/>
            <a:t>MA in International Migration and Ethnic Relations (IMER), </a:t>
          </a:r>
          <a:r>
            <a:rPr lang="en-US" sz="1500" kern="1200"/>
            <a:t>Malmö University (2014)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/>
            <a:t>MA in Information Resources and Library Science (MLIS), </a:t>
          </a:r>
          <a:r>
            <a:rPr lang="en-US" sz="1500" kern="1200"/>
            <a:t>University of Arizona (2010)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/>
            <a:t>BA in Library and Information Science, Minor in Spanish, </a:t>
          </a:r>
          <a:r>
            <a:rPr lang="en-US" sz="1500" kern="1200"/>
            <a:t>University of Iceland (2005)</a:t>
          </a:r>
        </a:p>
      </dsp:txBody>
      <dsp:txXfrm>
        <a:off x="0" y="2295819"/>
        <a:ext cx="7886700" cy="2031750"/>
      </dsp:txXfrm>
    </dsp:sp>
    <dsp:sp modelId="{7D869DF4-3EF9-498A-936B-5ADD1BA2D62E}">
      <dsp:nvSpPr>
        <dsp:cNvPr id="0" name=""/>
        <dsp:cNvSpPr/>
      </dsp:nvSpPr>
      <dsp:spPr>
        <a:xfrm>
          <a:off x="394335" y="2074419"/>
          <a:ext cx="5520690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/>
            <a:t>Educational Background</a:t>
          </a:r>
          <a:endParaRPr lang="en-US" sz="1500" kern="1200"/>
        </a:p>
      </dsp:txBody>
      <dsp:txXfrm>
        <a:off x="415951" y="2096035"/>
        <a:ext cx="5477458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C5A54-ACAE-41DE-9C3F-2850F46C6E73}">
      <dsp:nvSpPr>
        <dsp:cNvPr id="0" name=""/>
        <dsp:cNvSpPr/>
      </dsp:nvSpPr>
      <dsp:spPr>
        <a:xfrm>
          <a:off x="0" y="0"/>
          <a:ext cx="6309360" cy="9575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Merge core across tracks for efficiency</a:t>
          </a:r>
        </a:p>
      </dsp:txBody>
      <dsp:txXfrm>
        <a:off x="28046" y="28046"/>
        <a:ext cx="5195164" cy="901467"/>
      </dsp:txXfrm>
    </dsp:sp>
    <dsp:sp modelId="{44F1C4C8-10E0-41E0-B7B6-99BD14F4676B}">
      <dsp:nvSpPr>
        <dsp:cNvPr id="0" name=""/>
        <dsp:cNvSpPr/>
      </dsp:nvSpPr>
      <dsp:spPr>
        <a:xfrm>
          <a:off x="528408" y="1131661"/>
          <a:ext cx="6309360" cy="957559"/>
        </a:xfrm>
        <a:prstGeom prst="roundRect">
          <a:avLst>
            <a:gd name="adj" fmla="val 10000"/>
          </a:avLst>
        </a:prstGeom>
        <a:solidFill>
          <a:schemeClr val="accent2">
            <a:hueOff val="-3022401"/>
            <a:satOff val="1745"/>
            <a:lumOff val="-32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Offer specialization tracks: Libraries/Information Behavior; Records/Archives/IG</a:t>
          </a:r>
        </a:p>
      </dsp:txBody>
      <dsp:txXfrm>
        <a:off x="556454" y="1159707"/>
        <a:ext cx="5102445" cy="901467"/>
      </dsp:txXfrm>
    </dsp:sp>
    <dsp:sp modelId="{9BBD5559-0686-4971-A404-F96C6ED89FC8}">
      <dsp:nvSpPr>
        <dsp:cNvPr id="0" name=""/>
        <dsp:cNvSpPr/>
      </dsp:nvSpPr>
      <dsp:spPr>
        <a:xfrm>
          <a:off x="1048931" y="2263322"/>
          <a:ext cx="6309360" cy="957559"/>
        </a:xfrm>
        <a:prstGeom prst="roundRect">
          <a:avLst>
            <a:gd name="adj" fmla="val 10000"/>
          </a:avLst>
        </a:prstGeom>
        <a:solidFill>
          <a:schemeClr val="accent2">
            <a:hueOff val="-6044802"/>
            <a:satOff val="3491"/>
            <a:lumOff val="-64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Proposed changes to take effect 2026-2027 school year</a:t>
          </a:r>
        </a:p>
      </dsp:txBody>
      <dsp:txXfrm>
        <a:off x="1076977" y="2291368"/>
        <a:ext cx="5110332" cy="901467"/>
      </dsp:txXfrm>
    </dsp:sp>
    <dsp:sp modelId="{16080877-F733-443D-B5D5-CC02EA30D7D7}">
      <dsp:nvSpPr>
        <dsp:cNvPr id="0" name=""/>
        <dsp:cNvSpPr/>
      </dsp:nvSpPr>
      <dsp:spPr>
        <a:xfrm>
          <a:off x="1577340" y="3394984"/>
          <a:ext cx="6309360" cy="957559"/>
        </a:xfrm>
        <a:prstGeom prst="roundRect">
          <a:avLst>
            <a:gd name="adj" fmla="val 10000"/>
          </a:avLst>
        </a:prstGeom>
        <a:solidFill>
          <a:schemeClr val="accent2">
            <a:hueOff val="-9067203"/>
            <a:satOff val="5236"/>
            <a:lumOff val="-96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Intended outcome – keep and reinforce the strong foundational core and open opportunities for specialization and electives</a:t>
          </a:r>
        </a:p>
      </dsp:txBody>
      <dsp:txXfrm>
        <a:off x="1605386" y="3423030"/>
        <a:ext cx="5102445" cy="901467"/>
      </dsp:txXfrm>
    </dsp:sp>
    <dsp:sp modelId="{74C88ED8-26D9-40D5-B1AA-2C2EF7CEDEB2}">
      <dsp:nvSpPr>
        <dsp:cNvPr id="0" name=""/>
        <dsp:cNvSpPr/>
      </dsp:nvSpPr>
      <dsp:spPr>
        <a:xfrm>
          <a:off x="5686946" y="733403"/>
          <a:ext cx="622413" cy="62241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826989" y="733403"/>
        <a:ext cx="342327" cy="468366"/>
      </dsp:txXfrm>
    </dsp:sp>
    <dsp:sp modelId="{50DCAB85-FE7B-4F7E-B58E-0F18E8EF5B24}">
      <dsp:nvSpPr>
        <dsp:cNvPr id="0" name=""/>
        <dsp:cNvSpPr/>
      </dsp:nvSpPr>
      <dsp:spPr>
        <a:xfrm>
          <a:off x="6215355" y="1865065"/>
          <a:ext cx="622413" cy="62241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347535"/>
            <a:satOff val="-5071"/>
            <a:lumOff val="-84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4347535"/>
              <a:satOff val="-5071"/>
              <a:lumOff val="-8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355398" y="1865065"/>
        <a:ext cx="342327" cy="468366"/>
      </dsp:txXfrm>
    </dsp:sp>
    <dsp:sp modelId="{B9801EB0-BB2F-4BEF-81FF-E0EDFAB544D9}">
      <dsp:nvSpPr>
        <dsp:cNvPr id="0" name=""/>
        <dsp:cNvSpPr/>
      </dsp:nvSpPr>
      <dsp:spPr>
        <a:xfrm>
          <a:off x="6735877" y="2996726"/>
          <a:ext cx="622413" cy="62241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695070"/>
            <a:satOff val="-10141"/>
            <a:lumOff val="-169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8695070"/>
              <a:satOff val="-10141"/>
              <a:lumOff val="-16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875920" y="2996726"/>
        <a:ext cx="342327" cy="468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5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jamijo@hi.i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3741" y="1442172"/>
            <a:ext cx="6436518" cy="21773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b="1"/>
              <a:t>INFORMATION SCIENCE EDUCATION: </a:t>
            </a:r>
            <a:br>
              <a:rPr lang="en-US" sz="4800" b="1"/>
            </a:br>
            <a:r>
              <a:rPr lang="en-US" sz="4800" b="1"/>
              <a:t>CHANGES AHEAD!</a:t>
            </a:r>
            <a:endParaRPr lang="is-IS" sz="4800" b="1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5241" y="3962400"/>
            <a:ext cx="5293518" cy="5810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Jamie Rose Johnston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University of Iceland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31B845-AAE9-8995-D8D8-C43591E42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500"/>
              <a:t>Jamie Johnston </a:t>
            </a:r>
            <a:br>
              <a:rPr lang="en-US" sz="3500"/>
            </a:br>
            <a:r>
              <a:rPr lang="en-US" sz="3500"/>
              <a:t>Introduction – My Background</a:t>
            </a:r>
            <a:endParaRPr lang="is-IS" sz="3500"/>
          </a:p>
        </p:txBody>
      </p:sp>
      <p:graphicFrame>
        <p:nvGraphicFramePr>
          <p:cNvPr id="73" name="Content Placeholder 2">
            <a:extLst>
              <a:ext uri="{FF2B5EF4-FFF2-40B4-BE49-F238E27FC236}">
                <a16:creationId xmlns:a16="http://schemas.microsoft.com/office/drawing/2014/main" id="{5A906613-3B7A-83C4-66FB-FFD422C871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2275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358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A582A3-176D-98F3-D291-818B9FA7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741" y="1442172"/>
            <a:ext cx="6436518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Where are we at?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ED27D8-145E-8B91-CCA6-B7571552E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5241" y="3962400"/>
            <a:ext cx="5293518" cy="58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Graduate Survey, Inputs from the Field</a:t>
            </a:r>
          </a:p>
        </p:txBody>
      </p:sp>
    </p:spTree>
    <p:extLst>
      <p:ext uri="{BB962C8B-B14F-4D97-AF65-F5344CB8AC3E}">
        <p14:creationId xmlns:p14="http://schemas.microsoft.com/office/powerpoint/2010/main" val="173618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US" sz="3500" dirty="0"/>
              <a:t>Study at a Glance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r>
              <a:rPr lang="en-US" sz="1900" dirty="0"/>
              <a:t>Mixed‑methods survey of University of Iceland IS graduates (2021→).</a:t>
            </a:r>
          </a:p>
          <a:p>
            <a:r>
              <a:rPr lang="en-US" sz="1900" dirty="0"/>
              <a:t>Distributed via LIS &amp; IRMA associations</a:t>
            </a:r>
          </a:p>
          <a:p>
            <a:r>
              <a:rPr lang="en-US" sz="1900" dirty="0"/>
              <a:t>Focus: study experience, workplace preparedness, job satisfaction, and digital readiness.</a:t>
            </a:r>
          </a:p>
          <a:p>
            <a:r>
              <a:rPr lang="en-US" sz="1900" dirty="0"/>
              <a:t>Sample for recent structure: n=20.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US" sz="3500" dirty="0"/>
              <a:t>What’s Working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r>
              <a:rPr lang="en-US" sz="1900" dirty="0"/>
              <a:t>Robust core: organizing, finding, evaluating, analyzing, and communicating information.</a:t>
            </a:r>
          </a:p>
          <a:p>
            <a:r>
              <a:rPr lang="en-US" sz="1900" dirty="0"/>
              <a:t>Solid theoretical foundation</a:t>
            </a:r>
          </a:p>
          <a:p>
            <a:r>
              <a:rPr lang="en-US" sz="1900" dirty="0"/>
              <a:t>Confidence in professional decision‑making and critical evaluation, strong professional identity.</a:t>
            </a:r>
          </a:p>
          <a:p>
            <a:r>
              <a:rPr lang="en-US" sz="1900" dirty="0"/>
              <a:t>High job readiness and overall job satisfaction.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US" sz="3500" dirty="0"/>
              <a:t>A</a:t>
            </a:r>
            <a:r>
              <a:rPr lang="is-IS" sz="3500" dirty="0" err="1"/>
              <a:t>reas</a:t>
            </a:r>
            <a:r>
              <a:rPr lang="is-IS" sz="3500" dirty="0"/>
              <a:t> for </a:t>
            </a:r>
            <a:r>
              <a:rPr lang="is-IS" sz="3500" dirty="0" err="1"/>
              <a:t>Improvement</a:t>
            </a:r>
            <a:endParaRPr lang="is-IS" sz="35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r>
              <a:rPr lang="en-US" sz="1900" dirty="0"/>
              <a:t>Limited elective breadth</a:t>
            </a:r>
          </a:p>
          <a:p>
            <a:r>
              <a:rPr lang="en-US" sz="1900" dirty="0"/>
              <a:t>Need for more practice‑based learning</a:t>
            </a:r>
          </a:p>
          <a:p>
            <a:r>
              <a:rPr lang="en-US" sz="1900" dirty="0"/>
              <a:t>Exposure to AI, information management systems, and digital workflows needs strengthening</a:t>
            </a:r>
          </a:p>
          <a:p>
            <a:r>
              <a:rPr lang="en-US" sz="1900" dirty="0"/>
              <a:t>Need for updated course materials </a:t>
            </a:r>
          </a:p>
          <a:p>
            <a:pPr marL="0" indent="0">
              <a:buNone/>
            </a:pPr>
            <a:endParaRPr lang="en-US" sz="1900" dirty="0"/>
          </a:p>
          <a:p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A308B-9ED6-767A-7115-905D79825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US" sz="3500" dirty="0"/>
              <a:t>Additional Inputs from the Field</a:t>
            </a:r>
            <a:endParaRPr lang="is-IS" sz="35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0E44C-140B-76EE-EEFE-E2C3D192E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r>
              <a:rPr lang="en-US" sz="1900" dirty="0"/>
              <a:t>Need for increased focus on the social role of libraries: libraries as meeting places and arenas for inclusion</a:t>
            </a:r>
          </a:p>
          <a:p>
            <a:r>
              <a:rPr lang="en-US" sz="1900" dirty="0"/>
              <a:t>Cultural Dissemination and co-creation processes</a:t>
            </a:r>
          </a:p>
          <a:p>
            <a:r>
              <a:rPr lang="en-US" sz="1900" dirty="0"/>
              <a:t>Knowledge Organization (cataloging) </a:t>
            </a:r>
          </a:p>
          <a:p>
            <a:endParaRPr lang="en-US" sz="1900" dirty="0"/>
          </a:p>
          <a:p>
            <a:endParaRPr lang="en-US" sz="1900" dirty="0"/>
          </a:p>
          <a:p>
            <a:endParaRPr lang="is-IS" sz="1900" dirty="0"/>
          </a:p>
        </p:txBody>
      </p:sp>
    </p:spTree>
    <p:extLst>
      <p:ext uri="{BB962C8B-B14F-4D97-AF65-F5344CB8AC3E}">
        <p14:creationId xmlns:p14="http://schemas.microsoft.com/office/powerpoint/2010/main" val="3892764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D6AF4E-F7F0-D59B-035C-1C3F70AB7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741" y="1442172"/>
            <a:ext cx="6436518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5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Going Forward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863CE-28B9-A50A-6F5B-E46846D0F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5241" y="3962400"/>
            <a:ext cx="5293518" cy="58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19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Program Structure, Collaboration, Renewed Courses</a:t>
            </a:r>
          </a:p>
        </p:txBody>
      </p:sp>
    </p:spTree>
    <p:extLst>
      <p:ext uri="{BB962C8B-B14F-4D97-AF65-F5344CB8AC3E}">
        <p14:creationId xmlns:p14="http://schemas.microsoft.com/office/powerpoint/2010/main" val="2501693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r>
              <a:rPr lang="en-US" sz="4500"/>
              <a:t>Program Changes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A8253AA-D539-F853-9548-4FF9FB4657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298065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B4DE2-2A93-8A75-871F-817470A6B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741" y="1442172"/>
            <a:ext cx="6436518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Already in Place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0C154-E6AE-E561-7E36-C3BB0D24A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5241" y="3962400"/>
            <a:ext cx="5293518" cy="58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Activities in the works and actions already taken</a:t>
            </a:r>
          </a:p>
        </p:txBody>
      </p:sp>
    </p:spTree>
    <p:extLst>
      <p:ext uri="{BB962C8B-B14F-4D97-AF65-F5344CB8AC3E}">
        <p14:creationId xmlns:p14="http://schemas.microsoft.com/office/powerpoint/2010/main" val="541613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US" sz="3500" dirty="0"/>
              <a:t>Expanding Course Offerings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r>
              <a:rPr lang="is-IS" sz="1900" dirty="0" err="1"/>
              <a:t>Erasmus</a:t>
            </a:r>
            <a:r>
              <a:rPr lang="is-IS" sz="1900" dirty="0"/>
              <a:t> </a:t>
            </a:r>
            <a:r>
              <a:rPr lang="is-IS" sz="1900" dirty="0" err="1"/>
              <a:t>Blended</a:t>
            </a:r>
            <a:r>
              <a:rPr lang="is-IS" sz="1900" dirty="0"/>
              <a:t> </a:t>
            </a:r>
            <a:r>
              <a:rPr lang="is-IS" sz="1900" dirty="0" err="1"/>
              <a:t>Intensive</a:t>
            </a:r>
            <a:r>
              <a:rPr lang="is-IS" sz="1900" dirty="0"/>
              <a:t> </a:t>
            </a:r>
            <a:r>
              <a:rPr lang="is-IS" sz="1900" dirty="0" err="1"/>
              <a:t>Programs</a:t>
            </a:r>
            <a:r>
              <a:rPr lang="is-IS" sz="1900" dirty="0"/>
              <a:t> (</a:t>
            </a:r>
            <a:r>
              <a:rPr lang="is-IS" sz="1900" dirty="0" err="1"/>
              <a:t>BIPs</a:t>
            </a:r>
            <a:r>
              <a:rPr lang="is-IS" sz="1900" dirty="0"/>
              <a:t>) </a:t>
            </a:r>
            <a:r>
              <a:rPr lang="is-IS" sz="1900" dirty="0" err="1"/>
              <a:t>to</a:t>
            </a:r>
            <a:r>
              <a:rPr lang="is-IS" sz="1900" dirty="0"/>
              <a:t> </a:t>
            </a:r>
            <a:r>
              <a:rPr lang="is-IS" sz="1900" dirty="0" err="1"/>
              <a:t>add</a:t>
            </a:r>
            <a:r>
              <a:rPr lang="is-IS" sz="1900" dirty="0"/>
              <a:t> </a:t>
            </a:r>
            <a:r>
              <a:rPr lang="is-IS" sz="1900" dirty="0" err="1"/>
              <a:t>diverse</a:t>
            </a:r>
            <a:r>
              <a:rPr lang="is-IS" sz="1900" dirty="0"/>
              <a:t> </a:t>
            </a:r>
            <a:r>
              <a:rPr lang="is-IS" sz="1900" dirty="0" err="1"/>
              <a:t>course</a:t>
            </a:r>
            <a:r>
              <a:rPr lang="is-IS" sz="1900" dirty="0"/>
              <a:t> </a:t>
            </a:r>
            <a:r>
              <a:rPr lang="is-IS" sz="1900" dirty="0" err="1"/>
              <a:t>offerings</a:t>
            </a:r>
            <a:r>
              <a:rPr lang="is-IS" sz="1900" dirty="0"/>
              <a:t> </a:t>
            </a:r>
            <a:r>
              <a:rPr lang="is-IS" sz="1900" dirty="0" err="1"/>
              <a:t>without</a:t>
            </a:r>
            <a:r>
              <a:rPr lang="is-IS" sz="1900" dirty="0"/>
              <a:t> a full </a:t>
            </a:r>
            <a:r>
              <a:rPr lang="is-IS" sz="1900" dirty="0" err="1"/>
              <a:t>program</a:t>
            </a:r>
            <a:r>
              <a:rPr lang="is-IS" sz="1900" dirty="0"/>
              <a:t> </a:t>
            </a:r>
            <a:r>
              <a:rPr lang="is-IS" sz="1900" dirty="0" err="1"/>
              <a:t>overhaul</a:t>
            </a:r>
            <a:r>
              <a:rPr lang="is-IS" sz="1900" dirty="0"/>
              <a:t>.</a:t>
            </a:r>
          </a:p>
          <a:p>
            <a:r>
              <a:rPr lang="is-IS" sz="1900" dirty="0"/>
              <a:t>Shared </a:t>
            </a:r>
            <a:r>
              <a:rPr lang="is-IS" sz="1900" dirty="0" err="1"/>
              <a:t>courses</a:t>
            </a:r>
            <a:r>
              <a:rPr lang="is-IS" sz="1900" dirty="0"/>
              <a:t> </a:t>
            </a:r>
            <a:r>
              <a:rPr lang="is-IS" sz="1900" dirty="0" err="1"/>
              <a:t>and</a:t>
            </a:r>
            <a:r>
              <a:rPr lang="is-IS" sz="1900" dirty="0"/>
              <a:t>/</a:t>
            </a:r>
            <a:r>
              <a:rPr lang="is-IS" sz="1900" dirty="0" err="1"/>
              <a:t>or</a:t>
            </a:r>
            <a:r>
              <a:rPr lang="is-IS" sz="1900" dirty="0"/>
              <a:t> </a:t>
            </a:r>
            <a:r>
              <a:rPr lang="is-IS" sz="1900" dirty="0" err="1"/>
              <a:t>modules</a:t>
            </a:r>
            <a:r>
              <a:rPr lang="is-IS" sz="1900" dirty="0"/>
              <a:t> with other LIS </a:t>
            </a:r>
            <a:r>
              <a:rPr lang="is-IS" sz="1900" dirty="0" err="1"/>
              <a:t>departments</a:t>
            </a:r>
            <a:r>
              <a:rPr lang="is-IS" sz="1900" dirty="0"/>
              <a:t> (</a:t>
            </a:r>
            <a:r>
              <a:rPr lang="is-IS" sz="1900" dirty="0" err="1"/>
              <a:t>e.g</a:t>
            </a:r>
            <a:r>
              <a:rPr lang="is-IS" sz="1900" dirty="0"/>
              <a:t>., </a:t>
            </a:r>
            <a:r>
              <a:rPr lang="is-IS" sz="1900" dirty="0" err="1"/>
              <a:t>OsloMet</a:t>
            </a:r>
            <a:r>
              <a:rPr lang="is-IS" sz="1900" dirty="0"/>
              <a:t>), </a:t>
            </a:r>
            <a:r>
              <a:rPr lang="is-IS" sz="1900" dirty="0" err="1"/>
              <a:t>especially</a:t>
            </a:r>
            <a:r>
              <a:rPr lang="is-IS" sz="1900" dirty="0"/>
              <a:t> at </a:t>
            </a:r>
            <a:r>
              <a:rPr lang="is-IS" sz="1900" dirty="0" err="1"/>
              <a:t>the</a:t>
            </a:r>
            <a:r>
              <a:rPr lang="is-IS" sz="1900" dirty="0"/>
              <a:t> </a:t>
            </a:r>
            <a:r>
              <a:rPr lang="is-IS" sz="1900" dirty="0" err="1"/>
              <a:t>doctoral</a:t>
            </a:r>
            <a:r>
              <a:rPr lang="is-IS" sz="1900" dirty="0"/>
              <a:t> </a:t>
            </a:r>
            <a:r>
              <a:rPr lang="is-IS" sz="1900" dirty="0" err="1"/>
              <a:t>level</a:t>
            </a:r>
            <a:r>
              <a:rPr lang="is-IS" sz="1900" dirty="0"/>
              <a:t>.</a:t>
            </a:r>
          </a:p>
          <a:p>
            <a:r>
              <a:rPr lang="is-IS" sz="1900" dirty="0"/>
              <a:t>Collaboration with other </a:t>
            </a:r>
            <a:r>
              <a:rPr lang="is-IS" sz="1900" dirty="0" err="1"/>
              <a:t>departments</a:t>
            </a:r>
            <a:r>
              <a:rPr lang="is-IS" sz="1900" dirty="0"/>
              <a:t> </a:t>
            </a:r>
            <a:r>
              <a:rPr lang="is-IS" sz="1900" dirty="0" err="1"/>
              <a:t>and</a:t>
            </a:r>
            <a:r>
              <a:rPr lang="is-IS" sz="1900" dirty="0"/>
              <a:t> </a:t>
            </a:r>
            <a:r>
              <a:rPr lang="is-IS" sz="1900" dirty="0" err="1"/>
              <a:t>Icelandic</a:t>
            </a:r>
            <a:r>
              <a:rPr lang="is-IS" sz="1900" dirty="0"/>
              <a:t> </a:t>
            </a:r>
            <a:r>
              <a:rPr lang="is-IS" sz="1900" dirty="0" err="1"/>
              <a:t>universities</a:t>
            </a:r>
            <a:endParaRPr lang="is-IS" sz="1900" dirty="0"/>
          </a:p>
          <a:p>
            <a:r>
              <a:rPr lang="is-IS" sz="1900" dirty="0" err="1"/>
              <a:t>Individual</a:t>
            </a:r>
            <a:r>
              <a:rPr lang="is-IS" sz="1900" dirty="0"/>
              <a:t> </a:t>
            </a:r>
            <a:r>
              <a:rPr lang="is-IS" sz="1900" dirty="0" err="1"/>
              <a:t>student</a:t>
            </a:r>
            <a:r>
              <a:rPr lang="is-IS" sz="1900" dirty="0"/>
              <a:t> </a:t>
            </a:r>
            <a:r>
              <a:rPr lang="is-IS" sz="1900" dirty="0" err="1"/>
              <a:t>blended</a:t>
            </a:r>
            <a:r>
              <a:rPr lang="is-IS" sz="1900" dirty="0"/>
              <a:t> </a:t>
            </a:r>
            <a:r>
              <a:rPr lang="is-IS" sz="1900" dirty="0" err="1"/>
              <a:t>mobility</a:t>
            </a:r>
            <a:r>
              <a:rPr lang="is-IS" sz="1900" dirty="0"/>
              <a:t> (</a:t>
            </a:r>
            <a:r>
              <a:rPr lang="is-IS" sz="1900" dirty="0" err="1"/>
              <a:t>practice-based</a:t>
            </a:r>
            <a:r>
              <a:rPr lang="is-IS" sz="1900" dirty="0"/>
              <a:t> </a:t>
            </a:r>
            <a:r>
              <a:rPr lang="is-IS" sz="1900" dirty="0" err="1"/>
              <a:t>learning</a:t>
            </a:r>
            <a:r>
              <a:rPr lang="is-IS" sz="1900" dirty="0"/>
              <a:t> </a:t>
            </a:r>
            <a:r>
              <a:rPr lang="is-IS" sz="1900" dirty="0" err="1"/>
              <a:t>in</a:t>
            </a:r>
            <a:r>
              <a:rPr lang="is-IS" sz="1900" dirty="0"/>
              <a:t> Iceland </a:t>
            </a:r>
            <a:r>
              <a:rPr lang="is-IS" sz="1900" dirty="0" err="1"/>
              <a:t>and</a:t>
            </a:r>
            <a:r>
              <a:rPr lang="is-IS" sz="1900" dirty="0"/>
              <a:t> </a:t>
            </a:r>
            <a:r>
              <a:rPr lang="is-IS" sz="1900" dirty="0" err="1"/>
              <a:t>abroad</a:t>
            </a:r>
            <a:r>
              <a:rPr lang="is-IS" sz="1900" dirty="0"/>
              <a:t>).</a:t>
            </a:r>
          </a:p>
          <a:p>
            <a:endParaRPr lang="is-I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8A919A-5F7B-F072-79E9-768D2F9C4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US" sz="3500"/>
              <a:t>Course Materials</a:t>
            </a:r>
            <a:endParaRPr lang="is-IS" sz="35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36E17-93F2-BDCE-063A-19879E2D2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r>
              <a:rPr lang="en-US" sz="1900" dirty="0"/>
              <a:t>2025-2026 Information Science/Library Courses: </a:t>
            </a:r>
          </a:p>
          <a:p>
            <a:pPr lvl="1"/>
            <a:r>
              <a:rPr lang="en-US" sz="1900" dirty="0"/>
              <a:t>All reading lists have been updated</a:t>
            </a:r>
          </a:p>
          <a:p>
            <a:pPr lvl="1"/>
            <a:r>
              <a:rPr lang="en-US" sz="1900" dirty="0"/>
              <a:t>Publications from the last 5 years, maximum 10 years – with a few of the older classics mixed in</a:t>
            </a:r>
          </a:p>
          <a:p>
            <a:pPr lvl="1"/>
            <a:r>
              <a:rPr lang="en-US" sz="1900" dirty="0"/>
              <a:t>Greater alignment with other Nordic LIS programs</a:t>
            </a:r>
            <a:endParaRPr lang="is-IS" sz="1900" dirty="0"/>
          </a:p>
        </p:txBody>
      </p:sp>
    </p:spTree>
    <p:extLst>
      <p:ext uri="{BB962C8B-B14F-4D97-AF65-F5344CB8AC3E}">
        <p14:creationId xmlns:p14="http://schemas.microsoft.com/office/powerpoint/2010/main" val="201717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6571" y="1247775"/>
            <a:ext cx="6858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85D438-6384-846D-C9C1-F3E2AD5AC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741" y="1442172"/>
            <a:ext cx="6436518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5700" b="1" dirty="0"/>
              <a:t>DIALOGUE NEEDED</a:t>
            </a:r>
            <a:endParaRPr lang="en-US" sz="57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5904" y="3912322"/>
            <a:ext cx="5419335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26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311CEF-9D6C-EC34-E30E-B2066D5DB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US" sz="3500"/>
              <a:t>Wish List?	</a:t>
            </a:r>
            <a:endParaRPr lang="is-IS" sz="35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5895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8CDB7-240D-41B3-C676-4CE08FC94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6" y="2481943"/>
            <a:ext cx="7626096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 dirty="0"/>
              <a:t>Do you have any requests related to:</a:t>
            </a:r>
          </a:p>
          <a:p>
            <a:r>
              <a:rPr lang="en-US" sz="1900" dirty="0"/>
              <a:t>Courses or topics within courses</a:t>
            </a:r>
          </a:p>
          <a:p>
            <a:r>
              <a:rPr lang="en-US" sz="1900" dirty="0"/>
              <a:t>Conferences and seminars</a:t>
            </a:r>
          </a:p>
          <a:p>
            <a:r>
              <a:rPr lang="en-US" sz="1900" dirty="0"/>
              <a:t>Advocacy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b="1" dirty="0"/>
              <a:t>Contact me!</a:t>
            </a:r>
          </a:p>
          <a:p>
            <a:pPr marL="0" indent="0">
              <a:buNone/>
            </a:pPr>
            <a:r>
              <a:rPr lang="en-US" sz="1900" dirty="0"/>
              <a:t>Jamie Johnston</a:t>
            </a:r>
          </a:p>
          <a:p>
            <a:pPr marL="0" indent="0">
              <a:buNone/>
            </a:pPr>
            <a:r>
              <a:rPr lang="en-US" sz="1900" dirty="0">
                <a:hlinkClick r:id="rId2"/>
              </a:rPr>
              <a:t>jamijo@hi.is</a:t>
            </a:r>
            <a:endParaRPr lang="en-US" sz="1900" dirty="0"/>
          </a:p>
          <a:p>
            <a:pPr marL="0" indent="0">
              <a:buNone/>
            </a:pPr>
            <a:endParaRPr lang="is-IS" sz="1900" dirty="0"/>
          </a:p>
        </p:txBody>
      </p:sp>
    </p:spTree>
    <p:extLst>
      <p:ext uri="{BB962C8B-B14F-4D97-AF65-F5344CB8AC3E}">
        <p14:creationId xmlns:p14="http://schemas.microsoft.com/office/powerpoint/2010/main" val="1326748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516</Words>
  <Application>Microsoft Office PowerPoint</Application>
  <PresentationFormat>On-screen Show (4:3)</PresentationFormat>
  <Paragraphs>64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INFORMATION SCIENCE EDUCATION:  CHANGES AHEAD!</vt:lpstr>
      <vt:lpstr>Jamie Johnston  Introduction – My Background</vt:lpstr>
      <vt:lpstr>Where are we at?</vt:lpstr>
      <vt:lpstr>Study at a Glance</vt:lpstr>
      <vt:lpstr>What’s Working</vt:lpstr>
      <vt:lpstr>Areas for Improvement</vt:lpstr>
      <vt:lpstr>Additional Inputs from the Field</vt:lpstr>
      <vt:lpstr>Going Forward</vt:lpstr>
      <vt:lpstr>Program Changes</vt:lpstr>
      <vt:lpstr>Already in Place</vt:lpstr>
      <vt:lpstr>Expanding Course Offerings</vt:lpstr>
      <vt:lpstr>Course Materials</vt:lpstr>
      <vt:lpstr>DIALOGUE NEEDED</vt:lpstr>
      <vt:lpstr>Wish List?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Jamie Rose Johnston - HI</dc:creator>
  <cp:keywords/>
  <dc:description>generated using python-pptx</dc:description>
  <cp:lastModifiedBy>Heiðrún Dóra Eyvindardóttir</cp:lastModifiedBy>
  <cp:revision>3</cp:revision>
  <dcterms:created xsi:type="dcterms:W3CDTF">2013-01-27T09:14:16Z</dcterms:created>
  <dcterms:modified xsi:type="dcterms:W3CDTF">2025-10-17T08:45:57Z</dcterms:modified>
  <cp:category/>
</cp:coreProperties>
</file>